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335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20" r:id="rId10"/>
    <p:sldId id="322" r:id="rId11"/>
  </p:sldIdLst>
  <p:sldSz cx="9144000" cy="5143500" type="screen16x9"/>
  <p:notesSz cx="6808788" cy="9939338"/>
  <p:defaultTextStyle>
    <a:defPPr>
      <a:defRPr lang="ru-RU"/>
    </a:defPPr>
    <a:lvl1pPr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06400" indent="-49213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815975" indent="-100013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222375" indent="-149225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631950" indent="-200025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33"/>
    <a:srgbClr val="005AA9"/>
    <a:srgbClr val="ED4955"/>
    <a:srgbClr val="00FFFF"/>
    <a:srgbClr val="FFB7B7"/>
    <a:srgbClr val="FF9B9B"/>
    <a:srgbClr val="F88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86383" autoAdjust="0"/>
  </p:normalViewPr>
  <p:slideViewPr>
    <p:cSldViewPr>
      <p:cViewPr>
        <p:scale>
          <a:sx n="90" d="100"/>
          <a:sy n="90" d="100"/>
        </p:scale>
        <p:origin x="-2976" y="-1170"/>
      </p:cViewPr>
      <p:guideLst>
        <p:guide orient="horz" pos="1620"/>
        <p:guide orient="horz" pos="759"/>
        <p:guide orient="horz" pos="237"/>
        <p:guide orient="horz" pos="3041"/>
        <p:guide pos="2880"/>
        <p:guide pos="708"/>
        <p:guide pos="1560"/>
        <p:guide pos="5140"/>
        <p:guide pos="5521"/>
        <p:guide pos="518"/>
      </p:guideLst>
    </p:cSldViewPr>
  </p:slideViewPr>
  <p:outlineViewPr>
    <p:cViewPr>
      <p:scale>
        <a:sx n="33" d="100"/>
        <a:sy n="33" d="100"/>
      </p:scale>
      <p:origin x="222" y="624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C0F755-105C-4356-8CE4-169D5442389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6A5516-992C-44F0-9A38-A71438A8C9A6}">
      <dgm:prSet phldrT="[Текст]"/>
      <dgm:spPr/>
      <dgm:t>
        <a:bodyPr/>
        <a:lstStyle/>
        <a:p>
          <a:r>
            <a:rPr lang="ru-RU" dirty="0" smtClean="0"/>
            <a:t>Всего проверок </a:t>
          </a:r>
        </a:p>
        <a:p>
          <a:r>
            <a:rPr lang="ru-RU" dirty="0" smtClean="0"/>
            <a:t>104</a:t>
          </a:r>
          <a:endParaRPr lang="ru-RU" dirty="0"/>
        </a:p>
      </dgm:t>
    </dgm:pt>
    <dgm:pt modelId="{2ECD90F4-3F6D-4D5D-B6F3-737322F13E62}" type="parTrans" cxnId="{425E01BC-65F4-4D3C-AB1C-4B78095776D2}">
      <dgm:prSet/>
      <dgm:spPr/>
      <dgm:t>
        <a:bodyPr/>
        <a:lstStyle/>
        <a:p>
          <a:endParaRPr lang="ru-RU"/>
        </a:p>
      </dgm:t>
    </dgm:pt>
    <dgm:pt modelId="{92DF3BF2-9BE5-4A33-A300-47D74B07D5B4}" type="sibTrans" cxnId="{425E01BC-65F4-4D3C-AB1C-4B78095776D2}">
      <dgm:prSet/>
      <dgm:spPr/>
      <dgm:t>
        <a:bodyPr/>
        <a:lstStyle/>
        <a:p>
          <a:endParaRPr lang="ru-RU"/>
        </a:p>
      </dgm:t>
    </dgm:pt>
    <dgm:pt modelId="{1C5D9FD3-AAA9-4B17-9A3B-6C87B9EC934B}">
      <dgm:prSet phldrT="[Текст]"/>
      <dgm:spPr/>
      <dgm:t>
        <a:bodyPr/>
        <a:lstStyle/>
        <a:p>
          <a:r>
            <a:rPr lang="ru-RU" dirty="0" smtClean="0"/>
            <a:t>Выездные налоговые проверки - 62</a:t>
          </a:r>
          <a:endParaRPr lang="ru-RU" dirty="0"/>
        </a:p>
      </dgm:t>
    </dgm:pt>
    <dgm:pt modelId="{E27152C2-B91D-4B16-A719-F8F3C7AD2F25}" type="parTrans" cxnId="{D3DC954C-5EA3-4641-80BB-2264E355A295}">
      <dgm:prSet/>
      <dgm:spPr/>
      <dgm:t>
        <a:bodyPr/>
        <a:lstStyle/>
        <a:p>
          <a:endParaRPr lang="ru-RU"/>
        </a:p>
      </dgm:t>
    </dgm:pt>
    <dgm:pt modelId="{844F9F9E-387D-41B1-94CD-69DCB94D8992}" type="sibTrans" cxnId="{D3DC954C-5EA3-4641-80BB-2264E355A295}">
      <dgm:prSet/>
      <dgm:spPr/>
      <dgm:t>
        <a:bodyPr/>
        <a:lstStyle/>
        <a:p>
          <a:endParaRPr lang="ru-RU"/>
        </a:p>
      </dgm:t>
    </dgm:pt>
    <dgm:pt modelId="{C2E9BFB1-B5B6-4B67-9C4B-B990873CA933}">
      <dgm:prSet phldrT="[Текст]"/>
      <dgm:spPr/>
      <dgm:t>
        <a:bodyPr/>
        <a:lstStyle/>
        <a:p>
          <a:r>
            <a:rPr lang="ru-RU" dirty="0" smtClean="0"/>
            <a:t>Камеральные налоговые проверки - 42</a:t>
          </a:r>
          <a:endParaRPr lang="ru-RU" dirty="0"/>
        </a:p>
      </dgm:t>
    </dgm:pt>
    <dgm:pt modelId="{99B56F39-9DAB-48D4-8B8F-8E66EF555E8B}" type="parTrans" cxnId="{8C0E5508-EC16-4516-B60E-297EEDEC1DB1}">
      <dgm:prSet/>
      <dgm:spPr/>
      <dgm:t>
        <a:bodyPr/>
        <a:lstStyle/>
        <a:p>
          <a:endParaRPr lang="ru-RU"/>
        </a:p>
      </dgm:t>
    </dgm:pt>
    <dgm:pt modelId="{662FD496-9761-4C07-BE6B-55DEE1546C39}" type="sibTrans" cxnId="{8C0E5508-EC16-4516-B60E-297EEDEC1DB1}">
      <dgm:prSet/>
      <dgm:spPr/>
      <dgm:t>
        <a:bodyPr/>
        <a:lstStyle/>
        <a:p>
          <a:endParaRPr lang="ru-RU"/>
        </a:p>
      </dgm:t>
    </dgm:pt>
    <dgm:pt modelId="{DED1C192-DF09-4D57-B3D2-10522AE55BC0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20000"/>
                  <a:lumOff val="80000"/>
                </a:schemeClr>
              </a:solidFill>
            </a:rPr>
            <a:t>0</a:t>
          </a:r>
          <a:endParaRPr lang="ru-RU" dirty="0">
            <a:solidFill>
              <a:schemeClr val="tx2">
                <a:lumMod val="20000"/>
                <a:lumOff val="80000"/>
              </a:schemeClr>
            </a:solidFill>
          </a:endParaRPr>
        </a:p>
      </dgm:t>
    </dgm:pt>
    <dgm:pt modelId="{11450E6E-9B55-4E0C-B992-7E1731F130B6}" type="parTrans" cxnId="{E79EC525-8AD2-4F4B-8F71-8B523954FE43}">
      <dgm:prSet/>
      <dgm:spPr/>
      <dgm:t>
        <a:bodyPr/>
        <a:lstStyle/>
        <a:p>
          <a:endParaRPr lang="ru-RU"/>
        </a:p>
      </dgm:t>
    </dgm:pt>
    <dgm:pt modelId="{CA6ACA65-7653-40F7-BC9F-5834F802DE7B}" type="sibTrans" cxnId="{E79EC525-8AD2-4F4B-8F71-8B523954FE43}">
      <dgm:prSet/>
      <dgm:spPr/>
      <dgm:t>
        <a:bodyPr/>
        <a:lstStyle/>
        <a:p>
          <a:endParaRPr lang="ru-RU"/>
        </a:p>
      </dgm:t>
    </dgm:pt>
    <dgm:pt modelId="{2D826A46-735C-49E3-8ACE-847AE7BD675E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20000"/>
                  <a:lumOff val="80000"/>
                </a:schemeClr>
              </a:solidFill>
            </a:rPr>
            <a:t>0</a:t>
          </a:r>
          <a:endParaRPr lang="ru-RU" dirty="0">
            <a:solidFill>
              <a:schemeClr val="tx2">
                <a:lumMod val="20000"/>
                <a:lumOff val="80000"/>
              </a:schemeClr>
            </a:solidFill>
          </a:endParaRPr>
        </a:p>
      </dgm:t>
    </dgm:pt>
    <dgm:pt modelId="{5954D3E4-7F76-4F23-8580-893ECAFD2F5C}" type="parTrans" cxnId="{06EF6968-60AC-4996-96B2-DBC00DBD876C}">
      <dgm:prSet/>
      <dgm:spPr/>
      <dgm:t>
        <a:bodyPr/>
        <a:lstStyle/>
        <a:p>
          <a:endParaRPr lang="ru-RU"/>
        </a:p>
      </dgm:t>
    </dgm:pt>
    <dgm:pt modelId="{42C54B32-4308-4667-A9E6-DF6EEDE01E94}" type="sibTrans" cxnId="{06EF6968-60AC-4996-96B2-DBC00DBD876C}">
      <dgm:prSet/>
      <dgm:spPr/>
      <dgm:t>
        <a:bodyPr/>
        <a:lstStyle/>
        <a:p>
          <a:endParaRPr lang="ru-RU"/>
        </a:p>
      </dgm:t>
    </dgm:pt>
    <dgm:pt modelId="{81CE359E-17E3-4DD5-BF21-AB8A6FEB8C05}" type="pres">
      <dgm:prSet presAssocID="{87C0F755-105C-4356-8CE4-169D5442389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171A4B-9B4C-4B68-9788-3AE741914A28}" type="pres">
      <dgm:prSet presAssocID="{87C0F755-105C-4356-8CE4-169D5442389E}" presName="hierFlow" presStyleCnt="0"/>
      <dgm:spPr/>
    </dgm:pt>
    <dgm:pt modelId="{7BD059C0-3D2D-4746-9EFC-9E37764CF85A}" type="pres">
      <dgm:prSet presAssocID="{87C0F755-105C-4356-8CE4-169D5442389E}" presName="firstBuf" presStyleCnt="0"/>
      <dgm:spPr/>
    </dgm:pt>
    <dgm:pt modelId="{2B778424-5BAD-4961-A2F5-D1D8023674DC}" type="pres">
      <dgm:prSet presAssocID="{87C0F755-105C-4356-8CE4-169D5442389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0142073-6045-4FAB-9DD3-66F892CE938E}" type="pres">
      <dgm:prSet presAssocID="{4B6A5516-992C-44F0-9A38-A71438A8C9A6}" presName="Name14" presStyleCnt="0"/>
      <dgm:spPr/>
    </dgm:pt>
    <dgm:pt modelId="{A8941D8B-2231-45C3-9338-0D83B8C7AD84}" type="pres">
      <dgm:prSet presAssocID="{4B6A5516-992C-44F0-9A38-A71438A8C9A6}" presName="level1Shape" presStyleLbl="node0" presStyleIdx="0" presStyleCnt="1" custLinFactNeighborX="-51558" custLinFactNeighborY="49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3F317E-C32E-4607-BB6F-5FC3444E102A}" type="pres">
      <dgm:prSet presAssocID="{4B6A5516-992C-44F0-9A38-A71438A8C9A6}" presName="hierChild2" presStyleCnt="0"/>
      <dgm:spPr/>
    </dgm:pt>
    <dgm:pt modelId="{AD242BDC-395F-4B35-B5BF-490708A0D1F8}" type="pres">
      <dgm:prSet presAssocID="{E27152C2-B91D-4B16-A719-F8F3C7AD2F25}" presName="Name19" presStyleLbl="parChTrans1D2" presStyleIdx="0" presStyleCnt="2"/>
      <dgm:spPr/>
      <dgm:t>
        <a:bodyPr/>
        <a:lstStyle/>
        <a:p>
          <a:endParaRPr lang="ru-RU"/>
        </a:p>
      </dgm:t>
    </dgm:pt>
    <dgm:pt modelId="{14883EB9-D15D-4CB6-8C12-EBDAE507B4D8}" type="pres">
      <dgm:prSet presAssocID="{1C5D9FD3-AAA9-4B17-9A3B-6C87B9EC934B}" presName="Name21" presStyleCnt="0"/>
      <dgm:spPr/>
    </dgm:pt>
    <dgm:pt modelId="{735AE945-7F6E-413B-B64B-C3D1256B67B9}" type="pres">
      <dgm:prSet presAssocID="{1C5D9FD3-AAA9-4B17-9A3B-6C87B9EC934B}" presName="level2Shape" presStyleLbl="node2" presStyleIdx="0" presStyleCnt="2" custLinFactNeighborX="-81345" custLinFactNeighborY="2057"/>
      <dgm:spPr/>
      <dgm:t>
        <a:bodyPr/>
        <a:lstStyle/>
        <a:p>
          <a:endParaRPr lang="ru-RU"/>
        </a:p>
      </dgm:t>
    </dgm:pt>
    <dgm:pt modelId="{CD206DE3-0771-4B77-A008-55CFACEC579E}" type="pres">
      <dgm:prSet presAssocID="{1C5D9FD3-AAA9-4B17-9A3B-6C87B9EC934B}" presName="hierChild3" presStyleCnt="0"/>
      <dgm:spPr/>
    </dgm:pt>
    <dgm:pt modelId="{1F9BA8FD-2C67-4CB1-B5C9-528D030F9938}" type="pres">
      <dgm:prSet presAssocID="{99B56F39-9DAB-48D4-8B8F-8E66EF555E8B}" presName="Name19" presStyleLbl="parChTrans1D2" presStyleIdx="1" presStyleCnt="2"/>
      <dgm:spPr/>
      <dgm:t>
        <a:bodyPr/>
        <a:lstStyle/>
        <a:p>
          <a:endParaRPr lang="ru-RU"/>
        </a:p>
      </dgm:t>
    </dgm:pt>
    <dgm:pt modelId="{26445A36-0141-4DFD-8EF6-CA7E5443215E}" type="pres">
      <dgm:prSet presAssocID="{C2E9BFB1-B5B6-4B67-9C4B-B990873CA933}" presName="Name21" presStyleCnt="0"/>
      <dgm:spPr/>
    </dgm:pt>
    <dgm:pt modelId="{8AD5DA43-9B9F-4E32-B6C9-EF01235C543E}" type="pres">
      <dgm:prSet presAssocID="{C2E9BFB1-B5B6-4B67-9C4B-B990873CA933}" presName="level2Shape" presStyleLbl="node2" presStyleIdx="1" presStyleCnt="2" custLinFactNeighborX="-18386" custLinFactNeighborY="2057"/>
      <dgm:spPr/>
      <dgm:t>
        <a:bodyPr/>
        <a:lstStyle/>
        <a:p>
          <a:endParaRPr lang="ru-RU"/>
        </a:p>
      </dgm:t>
    </dgm:pt>
    <dgm:pt modelId="{C8224721-BBB2-422D-9DB3-980DE26F4E01}" type="pres">
      <dgm:prSet presAssocID="{C2E9BFB1-B5B6-4B67-9C4B-B990873CA933}" presName="hierChild3" presStyleCnt="0"/>
      <dgm:spPr/>
    </dgm:pt>
    <dgm:pt modelId="{82F538F6-58E2-408F-9B8A-7E9CD139CBB4}" type="pres">
      <dgm:prSet presAssocID="{87C0F755-105C-4356-8CE4-169D5442389E}" presName="bgShapesFlow" presStyleCnt="0"/>
      <dgm:spPr/>
    </dgm:pt>
    <dgm:pt modelId="{488D51BE-E598-4799-8BB4-AD2D52472965}" type="pres">
      <dgm:prSet presAssocID="{DED1C192-DF09-4D57-B3D2-10522AE55BC0}" presName="rectComp" presStyleCnt="0"/>
      <dgm:spPr/>
    </dgm:pt>
    <dgm:pt modelId="{FFB713D9-2ADB-472D-9DD1-501C3B284FB9}" type="pres">
      <dgm:prSet presAssocID="{DED1C192-DF09-4D57-B3D2-10522AE55BC0}" presName="bgRect" presStyleLbl="bgShp" presStyleIdx="0" presStyleCnt="2" custLinFactNeighborX="72" custLinFactNeighborY="8402"/>
      <dgm:spPr/>
      <dgm:t>
        <a:bodyPr/>
        <a:lstStyle/>
        <a:p>
          <a:endParaRPr lang="ru-RU"/>
        </a:p>
      </dgm:t>
    </dgm:pt>
    <dgm:pt modelId="{04CD5E9A-6BB1-4EE4-BB6B-C038126713B5}" type="pres">
      <dgm:prSet presAssocID="{DED1C192-DF09-4D57-B3D2-10522AE55BC0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440CC-4CBD-4FFC-A36C-AB921998F239}" type="pres">
      <dgm:prSet presAssocID="{DED1C192-DF09-4D57-B3D2-10522AE55BC0}" presName="spComp" presStyleCnt="0"/>
      <dgm:spPr/>
    </dgm:pt>
    <dgm:pt modelId="{2EC55181-472C-4A0C-BBAF-54E4E4E3024B}" type="pres">
      <dgm:prSet presAssocID="{DED1C192-DF09-4D57-B3D2-10522AE55BC0}" presName="vSp" presStyleCnt="0"/>
      <dgm:spPr/>
    </dgm:pt>
    <dgm:pt modelId="{A659C1E3-314F-411E-8D9B-DE824C11B894}" type="pres">
      <dgm:prSet presAssocID="{2D826A46-735C-49E3-8ACE-847AE7BD675E}" presName="rectComp" presStyleCnt="0"/>
      <dgm:spPr/>
    </dgm:pt>
    <dgm:pt modelId="{551949C1-25E6-48F5-A235-B2B2259781DC}" type="pres">
      <dgm:prSet presAssocID="{2D826A46-735C-49E3-8ACE-847AE7BD675E}" presName="bgRect" presStyleLbl="bgShp" presStyleIdx="1" presStyleCnt="2"/>
      <dgm:spPr/>
      <dgm:t>
        <a:bodyPr/>
        <a:lstStyle/>
        <a:p>
          <a:endParaRPr lang="ru-RU"/>
        </a:p>
      </dgm:t>
    </dgm:pt>
    <dgm:pt modelId="{467DFFD9-E8B9-4C17-B7C9-51BAA8A195A7}" type="pres">
      <dgm:prSet presAssocID="{2D826A46-735C-49E3-8ACE-847AE7BD675E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DC954C-5EA3-4641-80BB-2264E355A295}" srcId="{4B6A5516-992C-44F0-9A38-A71438A8C9A6}" destId="{1C5D9FD3-AAA9-4B17-9A3B-6C87B9EC934B}" srcOrd="0" destOrd="0" parTransId="{E27152C2-B91D-4B16-A719-F8F3C7AD2F25}" sibTransId="{844F9F9E-387D-41B1-94CD-69DCB94D8992}"/>
    <dgm:cxn modelId="{996D1390-45B6-479B-9826-AA4247CFE9FB}" type="presOf" srcId="{4B6A5516-992C-44F0-9A38-A71438A8C9A6}" destId="{A8941D8B-2231-45C3-9338-0D83B8C7AD84}" srcOrd="0" destOrd="0" presId="urn:microsoft.com/office/officeart/2005/8/layout/hierarchy6"/>
    <dgm:cxn modelId="{D1681591-3E74-4857-AF2F-34B16D2DEF70}" type="presOf" srcId="{99B56F39-9DAB-48D4-8B8F-8E66EF555E8B}" destId="{1F9BA8FD-2C67-4CB1-B5C9-528D030F9938}" srcOrd="0" destOrd="0" presId="urn:microsoft.com/office/officeart/2005/8/layout/hierarchy6"/>
    <dgm:cxn modelId="{5DAACC10-45AC-4366-B54D-E7769FDAD5D0}" type="presOf" srcId="{E27152C2-B91D-4B16-A719-F8F3C7AD2F25}" destId="{AD242BDC-395F-4B35-B5BF-490708A0D1F8}" srcOrd="0" destOrd="0" presId="urn:microsoft.com/office/officeart/2005/8/layout/hierarchy6"/>
    <dgm:cxn modelId="{E79EC525-8AD2-4F4B-8F71-8B523954FE43}" srcId="{87C0F755-105C-4356-8CE4-169D5442389E}" destId="{DED1C192-DF09-4D57-B3D2-10522AE55BC0}" srcOrd="1" destOrd="0" parTransId="{11450E6E-9B55-4E0C-B992-7E1731F130B6}" sibTransId="{CA6ACA65-7653-40F7-BC9F-5834F802DE7B}"/>
    <dgm:cxn modelId="{708C112D-9CA0-4673-8775-546EBD008E41}" type="presOf" srcId="{2D826A46-735C-49E3-8ACE-847AE7BD675E}" destId="{467DFFD9-E8B9-4C17-B7C9-51BAA8A195A7}" srcOrd="1" destOrd="0" presId="urn:microsoft.com/office/officeart/2005/8/layout/hierarchy6"/>
    <dgm:cxn modelId="{1887E887-0B57-404D-BC7A-55F0FA305648}" type="presOf" srcId="{DED1C192-DF09-4D57-B3D2-10522AE55BC0}" destId="{04CD5E9A-6BB1-4EE4-BB6B-C038126713B5}" srcOrd="1" destOrd="0" presId="urn:microsoft.com/office/officeart/2005/8/layout/hierarchy6"/>
    <dgm:cxn modelId="{3F518D09-3672-4ACD-BBF1-F94037AF75F6}" type="presOf" srcId="{87C0F755-105C-4356-8CE4-169D5442389E}" destId="{81CE359E-17E3-4DD5-BF21-AB8A6FEB8C05}" srcOrd="0" destOrd="0" presId="urn:microsoft.com/office/officeart/2005/8/layout/hierarchy6"/>
    <dgm:cxn modelId="{8C0E5508-EC16-4516-B60E-297EEDEC1DB1}" srcId="{4B6A5516-992C-44F0-9A38-A71438A8C9A6}" destId="{C2E9BFB1-B5B6-4B67-9C4B-B990873CA933}" srcOrd="1" destOrd="0" parTransId="{99B56F39-9DAB-48D4-8B8F-8E66EF555E8B}" sibTransId="{662FD496-9761-4C07-BE6B-55DEE1546C39}"/>
    <dgm:cxn modelId="{C76968F4-CCC1-4FB1-B853-E306EB44B3BD}" type="presOf" srcId="{DED1C192-DF09-4D57-B3D2-10522AE55BC0}" destId="{FFB713D9-2ADB-472D-9DD1-501C3B284FB9}" srcOrd="0" destOrd="0" presId="urn:microsoft.com/office/officeart/2005/8/layout/hierarchy6"/>
    <dgm:cxn modelId="{7520D96A-4065-4642-80DD-8E93DF6B0C90}" type="presOf" srcId="{1C5D9FD3-AAA9-4B17-9A3B-6C87B9EC934B}" destId="{735AE945-7F6E-413B-B64B-C3D1256B67B9}" srcOrd="0" destOrd="0" presId="urn:microsoft.com/office/officeart/2005/8/layout/hierarchy6"/>
    <dgm:cxn modelId="{06EF6968-60AC-4996-96B2-DBC00DBD876C}" srcId="{87C0F755-105C-4356-8CE4-169D5442389E}" destId="{2D826A46-735C-49E3-8ACE-847AE7BD675E}" srcOrd="2" destOrd="0" parTransId="{5954D3E4-7F76-4F23-8580-893ECAFD2F5C}" sibTransId="{42C54B32-4308-4667-A9E6-DF6EEDE01E94}"/>
    <dgm:cxn modelId="{425E01BC-65F4-4D3C-AB1C-4B78095776D2}" srcId="{87C0F755-105C-4356-8CE4-169D5442389E}" destId="{4B6A5516-992C-44F0-9A38-A71438A8C9A6}" srcOrd="0" destOrd="0" parTransId="{2ECD90F4-3F6D-4D5D-B6F3-737322F13E62}" sibTransId="{92DF3BF2-9BE5-4A33-A300-47D74B07D5B4}"/>
    <dgm:cxn modelId="{6533B1DE-0E98-4B36-ABFB-2680457EAB1A}" type="presOf" srcId="{C2E9BFB1-B5B6-4B67-9C4B-B990873CA933}" destId="{8AD5DA43-9B9F-4E32-B6C9-EF01235C543E}" srcOrd="0" destOrd="0" presId="urn:microsoft.com/office/officeart/2005/8/layout/hierarchy6"/>
    <dgm:cxn modelId="{9DC166AB-80DC-42A5-9128-A85DB43F8E57}" type="presOf" srcId="{2D826A46-735C-49E3-8ACE-847AE7BD675E}" destId="{551949C1-25E6-48F5-A235-B2B2259781DC}" srcOrd="0" destOrd="0" presId="urn:microsoft.com/office/officeart/2005/8/layout/hierarchy6"/>
    <dgm:cxn modelId="{E0019836-B801-40E5-87E7-8BCBB2DDEE6A}" type="presParOf" srcId="{81CE359E-17E3-4DD5-BF21-AB8A6FEB8C05}" destId="{C9171A4B-9B4C-4B68-9788-3AE741914A28}" srcOrd="0" destOrd="0" presId="urn:microsoft.com/office/officeart/2005/8/layout/hierarchy6"/>
    <dgm:cxn modelId="{3D656D66-8610-4675-BB7E-32EE8587AAE8}" type="presParOf" srcId="{C9171A4B-9B4C-4B68-9788-3AE741914A28}" destId="{7BD059C0-3D2D-4746-9EFC-9E37764CF85A}" srcOrd="0" destOrd="0" presId="urn:microsoft.com/office/officeart/2005/8/layout/hierarchy6"/>
    <dgm:cxn modelId="{4A669847-5A38-43C2-AA45-DEABC4AC5EE0}" type="presParOf" srcId="{C9171A4B-9B4C-4B68-9788-3AE741914A28}" destId="{2B778424-5BAD-4961-A2F5-D1D8023674DC}" srcOrd="1" destOrd="0" presId="urn:microsoft.com/office/officeart/2005/8/layout/hierarchy6"/>
    <dgm:cxn modelId="{FB72E730-1A16-482B-85B2-E920B143E47B}" type="presParOf" srcId="{2B778424-5BAD-4961-A2F5-D1D8023674DC}" destId="{B0142073-6045-4FAB-9DD3-66F892CE938E}" srcOrd="0" destOrd="0" presId="urn:microsoft.com/office/officeart/2005/8/layout/hierarchy6"/>
    <dgm:cxn modelId="{8FDA9797-FA7A-4552-B2F8-9AEBB3D8D291}" type="presParOf" srcId="{B0142073-6045-4FAB-9DD3-66F892CE938E}" destId="{A8941D8B-2231-45C3-9338-0D83B8C7AD84}" srcOrd="0" destOrd="0" presId="urn:microsoft.com/office/officeart/2005/8/layout/hierarchy6"/>
    <dgm:cxn modelId="{183562B7-AEB5-4400-A18D-ABD8238517AC}" type="presParOf" srcId="{B0142073-6045-4FAB-9DD3-66F892CE938E}" destId="{D73F317E-C32E-4607-BB6F-5FC3444E102A}" srcOrd="1" destOrd="0" presId="urn:microsoft.com/office/officeart/2005/8/layout/hierarchy6"/>
    <dgm:cxn modelId="{BE54D846-BFB6-421F-9F0B-7982E7054A8C}" type="presParOf" srcId="{D73F317E-C32E-4607-BB6F-5FC3444E102A}" destId="{AD242BDC-395F-4B35-B5BF-490708A0D1F8}" srcOrd="0" destOrd="0" presId="urn:microsoft.com/office/officeart/2005/8/layout/hierarchy6"/>
    <dgm:cxn modelId="{CCB9EA39-F600-4466-A85A-3F9F5B1DC711}" type="presParOf" srcId="{D73F317E-C32E-4607-BB6F-5FC3444E102A}" destId="{14883EB9-D15D-4CB6-8C12-EBDAE507B4D8}" srcOrd="1" destOrd="0" presId="urn:microsoft.com/office/officeart/2005/8/layout/hierarchy6"/>
    <dgm:cxn modelId="{BB11F97A-81FA-4DC9-8D7A-630D35BC52E1}" type="presParOf" srcId="{14883EB9-D15D-4CB6-8C12-EBDAE507B4D8}" destId="{735AE945-7F6E-413B-B64B-C3D1256B67B9}" srcOrd="0" destOrd="0" presId="urn:microsoft.com/office/officeart/2005/8/layout/hierarchy6"/>
    <dgm:cxn modelId="{A556B2B5-3119-411C-8C1C-25054DB351B2}" type="presParOf" srcId="{14883EB9-D15D-4CB6-8C12-EBDAE507B4D8}" destId="{CD206DE3-0771-4B77-A008-55CFACEC579E}" srcOrd="1" destOrd="0" presId="urn:microsoft.com/office/officeart/2005/8/layout/hierarchy6"/>
    <dgm:cxn modelId="{EA0D6AD3-8621-452A-B132-847B53326621}" type="presParOf" srcId="{D73F317E-C32E-4607-BB6F-5FC3444E102A}" destId="{1F9BA8FD-2C67-4CB1-B5C9-528D030F9938}" srcOrd="2" destOrd="0" presId="urn:microsoft.com/office/officeart/2005/8/layout/hierarchy6"/>
    <dgm:cxn modelId="{1486FA74-110C-4614-8AD9-89EE060B747A}" type="presParOf" srcId="{D73F317E-C32E-4607-BB6F-5FC3444E102A}" destId="{26445A36-0141-4DFD-8EF6-CA7E5443215E}" srcOrd="3" destOrd="0" presId="urn:microsoft.com/office/officeart/2005/8/layout/hierarchy6"/>
    <dgm:cxn modelId="{144D7D4F-EFA7-42B5-AF27-C570E6895343}" type="presParOf" srcId="{26445A36-0141-4DFD-8EF6-CA7E5443215E}" destId="{8AD5DA43-9B9F-4E32-B6C9-EF01235C543E}" srcOrd="0" destOrd="0" presId="urn:microsoft.com/office/officeart/2005/8/layout/hierarchy6"/>
    <dgm:cxn modelId="{98014CD1-A893-4136-A9ED-82BB160D26CA}" type="presParOf" srcId="{26445A36-0141-4DFD-8EF6-CA7E5443215E}" destId="{C8224721-BBB2-422D-9DB3-980DE26F4E01}" srcOrd="1" destOrd="0" presId="urn:microsoft.com/office/officeart/2005/8/layout/hierarchy6"/>
    <dgm:cxn modelId="{32E5918B-BBA4-464C-A71B-19B165F0FCFE}" type="presParOf" srcId="{81CE359E-17E3-4DD5-BF21-AB8A6FEB8C05}" destId="{82F538F6-58E2-408F-9B8A-7E9CD139CBB4}" srcOrd="1" destOrd="0" presId="urn:microsoft.com/office/officeart/2005/8/layout/hierarchy6"/>
    <dgm:cxn modelId="{0F332927-32C9-4830-A8ED-D890B754CB16}" type="presParOf" srcId="{82F538F6-58E2-408F-9B8A-7E9CD139CBB4}" destId="{488D51BE-E598-4799-8BB4-AD2D52472965}" srcOrd="0" destOrd="0" presId="urn:microsoft.com/office/officeart/2005/8/layout/hierarchy6"/>
    <dgm:cxn modelId="{346B2F98-3031-47CA-B1FE-B601536CB332}" type="presParOf" srcId="{488D51BE-E598-4799-8BB4-AD2D52472965}" destId="{FFB713D9-2ADB-472D-9DD1-501C3B284FB9}" srcOrd="0" destOrd="0" presId="urn:microsoft.com/office/officeart/2005/8/layout/hierarchy6"/>
    <dgm:cxn modelId="{EBF731CA-8C8F-412B-9FFA-4EA144F10DD6}" type="presParOf" srcId="{488D51BE-E598-4799-8BB4-AD2D52472965}" destId="{04CD5E9A-6BB1-4EE4-BB6B-C038126713B5}" srcOrd="1" destOrd="0" presId="urn:microsoft.com/office/officeart/2005/8/layout/hierarchy6"/>
    <dgm:cxn modelId="{AEC78FD4-3AA4-477D-A9F7-7338B8945CF9}" type="presParOf" srcId="{82F538F6-58E2-408F-9B8A-7E9CD139CBB4}" destId="{E49440CC-4CBD-4FFC-A36C-AB921998F239}" srcOrd="1" destOrd="0" presId="urn:microsoft.com/office/officeart/2005/8/layout/hierarchy6"/>
    <dgm:cxn modelId="{B0F94C6B-428E-44C6-95FC-D054DD8450F1}" type="presParOf" srcId="{E49440CC-4CBD-4FFC-A36C-AB921998F239}" destId="{2EC55181-472C-4A0C-BBAF-54E4E4E3024B}" srcOrd="0" destOrd="0" presId="urn:microsoft.com/office/officeart/2005/8/layout/hierarchy6"/>
    <dgm:cxn modelId="{31494F70-943F-45C9-B0B4-AD235D44C79A}" type="presParOf" srcId="{82F538F6-58E2-408F-9B8A-7E9CD139CBB4}" destId="{A659C1E3-314F-411E-8D9B-DE824C11B894}" srcOrd="2" destOrd="0" presId="urn:microsoft.com/office/officeart/2005/8/layout/hierarchy6"/>
    <dgm:cxn modelId="{F10C0FC2-A8E4-46FC-A465-2274F34726A7}" type="presParOf" srcId="{A659C1E3-314F-411E-8D9B-DE824C11B894}" destId="{551949C1-25E6-48F5-A235-B2B2259781DC}" srcOrd="0" destOrd="0" presId="urn:microsoft.com/office/officeart/2005/8/layout/hierarchy6"/>
    <dgm:cxn modelId="{B48D0D85-DA18-40F6-BEF6-401058E3072C}" type="presParOf" srcId="{A659C1E3-314F-411E-8D9B-DE824C11B894}" destId="{467DFFD9-E8B9-4C17-B7C9-51BAA8A195A7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949C1-25E6-48F5-A235-B2B2259781DC}">
      <dsp:nvSpPr>
        <dsp:cNvPr id="0" name=""/>
        <dsp:cNvSpPr/>
      </dsp:nvSpPr>
      <dsp:spPr>
        <a:xfrm>
          <a:off x="0" y="1953144"/>
          <a:ext cx="7321550" cy="166687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608" tIns="419608" rIns="419608" bIns="419608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>
              <a:solidFill>
                <a:schemeClr val="tx2">
                  <a:lumMod val="20000"/>
                  <a:lumOff val="80000"/>
                </a:schemeClr>
              </a:solidFill>
            </a:rPr>
            <a:t>0</a:t>
          </a:r>
          <a:endParaRPr lang="ru-RU" sz="5900" kern="1200" dirty="0">
            <a:solidFill>
              <a:schemeClr val="tx2">
                <a:lumMod val="20000"/>
                <a:lumOff val="80000"/>
              </a:schemeClr>
            </a:solidFill>
          </a:endParaRPr>
        </a:p>
      </dsp:txBody>
      <dsp:txXfrm>
        <a:off x="0" y="1953144"/>
        <a:ext cx="2196465" cy="1666878"/>
      </dsp:txXfrm>
    </dsp:sp>
    <dsp:sp modelId="{FFB713D9-2ADB-472D-9DD1-501C3B284FB9}">
      <dsp:nvSpPr>
        <dsp:cNvPr id="0" name=""/>
        <dsp:cNvSpPr/>
      </dsp:nvSpPr>
      <dsp:spPr>
        <a:xfrm>
          <a:off x="0" y="142703"/>
          <a:ext cx="7321550" cy="166687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608" tIns="419608" rIns="419608" bIns="419608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>
              <a:solidFill>
                <a:schemeClr val="tx2">
                  <a:lumMod val="20000"/>
                  <a:lumOff val="80000"/>
                </a:schemeClr>
              </a:solidFill>
            </a:rPr>
            <a:t>0</a:t>
          </a:r>
          <a:endParaRPr lang="ru-RU" sz="5900" kern="1200" dirty="0">
            <a:solidFill>
              <a:schemeClr val="tx2">
                <a:lumMod val="20000"/>
                <a:lumOff val="80000"/>
              </a:schemeClr>
            </a:solidFill>
          </a:endParaRPr>
        </a:p>
      </dsp:txBody>
      <dsp:txXfrm>
        <a:off x="0" y="142703"/>
        <a:ext cx="2196465" cy="1666878"/>
      </dsp:txXfrm>
    </dsp:sp>
    <dsp:sp modelId="{A8941D8B-2231-45C3-9338-0D83B8C7AD84}">
      <dsp:nvSpPr>
        <dsp:cNvPr id="0" name=""/>
        <dsp:cNvSpPr/>
      </dsp:nvSpPr>
      <dsp:spPr>
        <a:xfrm>
          <a:off x="2525541" y="214710"/>
          <a:ext cx="2127110" cy="1418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Всего проверок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104</a:t>
          </a:r>
          <a:endParaRPr lang="ru-RU" sz="2400" kern="1200" dirty="0"/>
        </a:p>
      </dsp:txBody>
      <dsp:txXfrm>
        <a:off x="2567075" y="256244"/>
        <a:ext cx="2044042" cy="1335005"/>
      </dsp:txXfrm>
    </dsp:sp>
    <dsp:sp modelId="{AD242BDC-395F-4B35-B5BF-490708A0D1F8}">
      <dsp:nvSpPr>
        <dsp:cNvPr id="0" name=""/>
        <dsp:cNvSpPr/>
      </dsp:nvSpPr>
      <dsp:spPr>
        <a:xfrm>
          <a:off x="1572872" y="1632784"/>
          <a:ext cx="2016224" cy="526147"/>
        </a:xfrm>
        <a:custGeom>
          <a:avLst/>
          <a:gdLst/>
          <a:ahLst/>
          <a:cxnLst/>
          <a:rect l="0" t="0" r="0" b="0"/>
          <a:pathLst>
            <a:path>
              <a:moveTo>
                <a:pt x="2016224" y="0"/>
              </a:moveTo>
              <a:lnTo>
                <a:pt x="2016224" y="263073"/>
              </a:lnTo>
              <a:lnTo>
                <a:pt x="0" y="263073"/>
              </a:lnTo>
              <a:lnTo>
                <a:pt x="0" y="526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AE945-7F6E-413B-B64B-C3D1256B67B9}">
      <dsp:nvSpPr>
        <dsp:cNvPr id="0" name=""/>
        <dsp:cNvSpPr/>
      </dsp:nvSpPr>
      <dsp:spPr>
        <a:xfrm>
          <a:off x="509316" y="2158932"/>
          <a:ext cx="2127110" cy="1418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Выездные налоговые проверки - 62</a:t>
          </a:r>
          <a:endParaRPr lang="ru-RU" sz="2400" kern="1200" dirty="0"/>
        </a:p>
      </dsp:txBody>
      <dsp:txXfrm>
        <a:off x="550850" y="2200466"/>
        <a:ext cx="2044042" cy="1335005"/>
      </dsp:txXfrm>
    </dsp:sp>
    <dsp:sp modelId="{1F9BA8FD-2C67-4CB1-B5C9-528D030F9938}">
      <dsp:nvSpPr>
        <dsp:cNvPr id="0" name=""/>
        <dsp:cNvSpPr/>
      </dsp:nvSpPr>
      <dsp:spPr>
        <a:xfrm>
          <a:off x="3589096" y="1632784"/>
          <a:ext cx="2088226" cy="526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73"/>
              </a:lnTo>
              <a:lnTo>
                <a:pt x="2088226" y="263073"/>
              </a:lnTo>
              <a:lnTo>
                <a:pt x="2088226" y="526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5DA43-9B9F-4E32-B6C9-EF01235C543E}">
      <dsp:nvSpPr>
        <dsp:cNvPr id="0" name=""/>
        <dsp:cNvSpPr/>
      </dsp:nvSpPr>
      <dsp:spPr>
        <a:xfrm>
          <a:off x="4613768" y="2158932"/>
          <a:ext cx="2127110" cy="1418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Камеральные налоговые проверки - 42</a:t>
          </a:r>
          <a:endParaRPr lang="ru-RU" sz="2400" kern="1200" dirty="0"/>
        </a:p>
      </dsp:txBody>
      <dsp:txXfrm>
        <a:off x="4655302" y="2200466"/>
        <a:ext cx="2044042" cy="1335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2872" tIns="46436" rIns="92872" bIns="46436" rtlCol="0"/>
          <a:lstStyle>
            <a:lvl1pPr algn="l" defTabSz="105939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2872" tIns="46436" rIns="92872" bIns="46436" rtlCol="0"/>
          <a:lstStyle>
            <a:lvl1pPr algn="r" defTabSz="105939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BA47FA34-D409-4A7F-8306-7115CA69D0E5}" type="datetimeFigureOut">
              <a:rPr lang="ru-RU"/>
              <a:pPr>
                <a:defRPr/>
              </a:pPr>
              <a:t>28.11.2018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72" tIns="46436" rIns="92872" bIns="4643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1988"/>
          </a:xfrm>
          <a:prstGeom prst="rect">
            <a:avLst/>
          </a:prstGeom>
        </p:spPr>
        <p:txBody>
          <a:bodyPr vert="horz" lIns="92872" tIns="46436" rIns="92872" bIns="46436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9275"/>
            <a:ext cx="2951163" cy="498475"/>
          </a:xfrm>
          <a:prstGeom prst="rect">
            <a:avLst/>
          </a:prstGeom>
        </p:spPr>
        <p:txBody>
          <a:bodyPr vert="horz" lIns="92872" tIns="46436" rIns="92872" bIns="46436" rtlCol="0" anchor="b"/>
          <a:lstStyle>
            <a:lvl1pPr algn="l" defTabSz="105939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39275"/>
            <a:ext cx="2951162" cy="498475"/>
          </a:xfrm>
          <a:prstGeom prst="rect">
            <a:avLst/>
          </a:prstGeom>
        </p:spPr>
        <p:txBody>
          <a:bodyPr vert="horz" lIns="92872" tIns="46436" rIns="92872" bIns="46436" rtlCol="0" anchor="b"/>
          <a:lstStyle>
            <a:lvl1pPr algn="r" defTabSz="105939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5630903D-E460-49F5-8747-72B0F24F5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203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6400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5975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2375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1950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2276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64073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75E7F-629E-495B-B991-55F0B28AAB4B}" type="datetimeFigureOut">
              <a:rPr lang="ru-RU" altLang="ru-RU"/>
              <a:pPr>
                <a:defRPr/>
              </a:pPr>
              <a:t>28.11.2018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E80B6-B9CA-4461-8BD8-BE62FAD440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2005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D6A3A-0D1D-40A4-BCFE-F09322F0CBF4}" type="datetimeFigureOut">
              <a:rPr lang="ru-RU" altLang="ru-RU"/>
              <a:pPr>
                <a:defRPr/>
              </a:pPr>
              <a:t>28.11.2018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FE77A-3516-460B-B150-7079D8FCA5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78971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79BEF-7B80-47F7-A2E9-4358F6F7B785}" type="datetimeFigureOut">
              <a:rPr lang="ru-RU" altLang="ru-RU"/>
              <a:pPr>
                <a:defRPr/>
              </a:pPr>
              <a:t>28.11.2018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A8DF4-AD2C-4DD2-AEEF-2045FBB140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68280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38" y="3844925"/>
            <a:ext cx="9239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561" tIns="35780" rIns="71561" bIns="35780"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816242">
              <a:defRPr/>
            </a:pP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205153"/>
            <a:ext cx="7320689" cy="3621940"/>
          </a:xfrm>
        </p:spPr>
        <p:txBody>
          <a:bodyPr/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lnSpc>
                <a:spcPts val="1409"/>
              </a:lnSpc>
              <a:spcBef>
                <a:spcPts val="313"/>
              </a:spcBef>
              <a:defRPr>
                <a:latin typeface="+mj-lt"/>
              </a:defRPr>
            </a:lvl4pPr>
            <a:lvl5pPr>
              <a:lnSpc>
                <a:spcPts val="1409"/>
              </a:lnSpc>
              <a:spcBef>
                <a:spcPts val="31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2667A-CFA9-4259-B3BD-BC2AE8EE07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84757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205153"/>
            <a:ext cx="7320689" cy="3621940"/>
          </a:xfrm>
        </p:spPr>
        <p:txBody>
          <a:bodyPr/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6" y="375802"/>
            <a:ext cx="7337901" cy="829352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0BB35-8BD9-452C-BA6C-5818713EFF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8834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759380"/>
            <a:ext cx="7320689" cy="1518472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2572290"/>
            <a:ext cx="7320689" cy="225480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D78B-AC1B-4C3B-92BD-36FAF3F4F3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68486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1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205153"/>
            <a:ext cx="3620764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205153"/>
            <a:ext cx="3644897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7FA5F-D30B-48D1-967D-69BA8C4478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198193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375800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205154"/>
            <a:ext cx="3674753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1631157"/>
            <a:ext cx="3674753" cy="31959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5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5" cy="318602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E87CB-D39A-4812-9AA3-344659749D0A}" type="datetimeFigureOut">
              <a:rPr lang="ru-RU" altLang="ru-RU"/>
              <a:pPr>
                <a:defRPr/>
              </a:pPr>
              <a:t>28.11.2018</a:t>
            </a:fld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F289C-F66E-4372-B2B7-2C3ED146DF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47299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1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EF4CE-7F45-419B-A640-391A862D3AE6}" type="datetimeFigureOut">
              <a:rPr lang="ru-RU" altLang="ru-RU"/>
              <a:pPr>
                <a:defRPr/>
              </a:pPr>
              <a:t>28.11.2018</a:t>
            </a:fld>
            <a:endParaRPr lang="ru-RU" alt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0A518-DBEE-4CDC-8609-DE004566A1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131317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584E3-5FDB-4BC6-BF78-EA546808B79F}" type="datetimeFigureOut">
              <a:rPr lang="ru-RU" altLang="ru-RU"/>
              <a:pPr>
                <a:defRPr/>
              </a:pPr>
              <a:t>28.11.2018</a:t>
            </a:fld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0" y="4405313"/>
            <a:ext cx="566738" cy="488950"/>
          </a:xfrm>
        </p:spPr>
        <p:txBody>
          <a:bodyPr/>
          <a:lstStyle>
            <a:lvl1pPr algn="ctr">
              <a:defRPr sz="21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3B8C57E5-2A13-42BE-B122-AE22120A46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967104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5E376-7F6F-4B24-9413-E9C4F83F7671}" type="datetimeFigureOut">
              <a:rPr lang="ru-RU" altLang="ru-RU"/>
              <a:pPr>
                <a:defRPr/>
              </a:pPr>
              <a:t>28.11.2018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33518-7690-47E5-9BBF-E51E8C30DC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15931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366713"/>
            <a:ext cx="7343775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200150"/>
            <a:ext cx="7343775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050"/>
          </a:xfrm>
          <a:prstGeom prst="rect">
            <a:avLst/>
          </a:prstGeom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>
            <a:lvl1pPr defTabSz="816242">
              <a:defRPr sz="11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8834D11-BCF9-4B34-B9A9-A64EB6C9860E}" type="datetimeFigureOut">
              <a:rPr lang="ru-RU" altLang="ru-RU"/>
              <a:pPr>
                <a:defRPr/>
              </a:pPr>
              <a:t>28.11.2018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050"/>
          </a:xfrm>
          <a:prstGeom prst="rect">
            <a:avLst/>
          </a:prstGeom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>
            <a:lvl1pPr algn="ctr" defTabSz="816242">
              <a:defRPr sz="11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0" y="4530725"/>
            <a:ext cx="619125" cy="474663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>
            <a:lvl1pPr algn="ctr" defTabSz="816296" fontAlgn="auto">
              <a:lnSpc>
                <a:spcPts val="1878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3E23EE4-EEF7-49E2-948D-4F1DC70257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07" r:id="rId2"/>
    <p:sldLayoutId id="2147484208" r:id="rId3"/>
    <p:sldLayoutId id="2147484209" r:id="rId4"/>
    <p:sldLayoutId id="2147484210" r:id="rId5"/>
    <p:sldLayoutId id="2147484201" r:id="rId6"/>
    <p:sldLayoutId id="2147484211" r:id="rId7"/>
    <p:sldLayoutId id="2147484212" r:id="rId8"/>
    <p:sldLayoutId id="2147484202" r:id="rId9"/>
    <p:sldLayoutId id="2147484203" r:id="rId10"/>
    <p:sldLayoutId id="2147484204" r:id="rId11"/>
    <p:sldLayoutId id="2147484205" r:id="rId12"/>
  </p:sldLayoutIdLst>
  <p:transition/>
  <p:hf hdr="0" ftr="0" dt="0"/>
  <p:txStyles>
    <p:titleStyle>
      <a:lvl1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7805" algn="l" defTabSz="816242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5609" algn="l" defTabSz="816242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73414" algn="l" defTabSz="816242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31219" algn="l" defTabSz="816242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4163" indent="-284163" algn="l" defTabSz="815975" rtl="0" eaLnBrk="0" fontAlgn="base" hangingPunct="0">
        <a:spcBef>
          <a:spcPct val="20000"/>
        </a:spcBef>
        <a:spcAft>
          <a:spcPct val="0"/>
        </a:spcAft>
        <a:buFont typeface="+mj-lt"/>
        <a:defRPr sz="2800" kern="1200">
          <a:solidFill>
            <a:srgbClr val="005AA9"/>
          </a:solidFill>
          <a:latin typeface="+mj-lt"/>
          <a:ea typeface="+mn-ea"/>
          <a:cs typeface="+mn-cs"/>
        </a:defRPr>
      </a:lvl1pPr>
      <a:lvl2pPr marL="284163" indent="73025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1900" kern="1200">
          <a:solidFill>
            <a:srgbClr val="504F53"/>
          </a:solidFill>
          <a:latin typeface="+mj-lt"/>
          <a:ea typeface="+mn-ea"/>
          <a:cs typeface="+mn-cs"/>
        </a:defRPr>
      </a:lvl2pPr>
      <a:lvl3pPr marL="557213" indent="-203200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rgbClr val="504F53"/>
          </a:solidFill>
          <a:latin typeface="+mj-lt"/>
          <a:ea typeface="+mn-ea"/>
          <a:cs typeface="+mn-cs"/>
        </a:defRPr>
      </a:lvl3pPr>
      <a:lvl4pPr marL="1250950" indent="-969963" algn="just" defTabSz="815975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itchFamily="34" charset="0"/>
        <a:defRPr sz="1300" kern="1200">
          <a:solidFill>
            <a:srgbClr val="504F53"/>
          </a:solidFill>
          <a:latin typeface="+mj-lt"/>
          <a:ea typeface="+mn-ea"/>
          <a:cs typeface="+mn-cs"/>
        </a:defRPr>
      </a:lvl4pPr>
      <a:lvl5pPr marL="1122363" indent="307975" algn="l" defTabSz="815975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itchFamily="34" charset="0"/>
        <a:defRPr sz="110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4FE442CEC0566736E906DA75A14C9967C95A7A9FC27CF30F60683FA1CC5C9FE87160DDDECD9dAXFO" TargetMode="External"/><Relationship Id="rId2" Type="http://schemas.openxmlformats.org/officeDocument/2006/relationships/hyperlink" Target="consultantplus://offline/ref=64FE442CEC0566736E9060B44F14C9967B98A2ABF4749832A7538DFF14d9X5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64FE442CEC0566736E906DA75A14C9967D9DA4AFF2729832A7538DFF149581EEC95300DCEED9AC6Dd8XCO" TargetMode="External"/><Relationship Id="rId4" Type="http://schemas.openxmlformats.org/officeDocument/2006/relationships/hyperlink" Target="consultantplus://offline/ref=64FE442CEC0566736E906DA75A14C9967C95A7A9FC27CF30F60683FA1CC5C9FE87160DDDECD8dAX8O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850" y="1708150"/>
            <a:ext cx="8208963" cy="3119438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УФНС России по Саратовской области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 algn="ctr"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Докладчик: С.Л.Смирнов, начальник правового отдела УФНС России по Саратовской области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0825" y="2000250"/>
            <a:ext cx="8569325" cy="2087563"/>
          </a:xfrm>
        </p:spPr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Формирование судебной практики применения статьи 54.1 Налогового кодекса Российской Федерации 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F92932-1455-412D-84C1-1BF7ED951704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pic>
        <p:nvPicPr>
          <p:cNvPr id="9221" name="Picture 2" descr="C:\Users\0000-08-137\Pictures\Лого ФНС\FNS_logo_reduc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-4763"/>
            <a:ext cx="2208212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Кольцо 8"/>
          <p:cNvSpPr/>
          <p:nvPr/>
        </p:nvSpPr>
        <p:spPr>
          <a:xfrm rot="16200000">
            <a:off x="5329581" y="1675818"/>
            <a:ext cx="1959994" cy="2462473"/>
          </a:xfrm>
          <a:prstGeom prst="donut">
            <a:avLst>
              <a:gd name="adj" fmla="val 26466"/>
            </a:avLst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185" tIns="35593" rIns="71185" bIns="35593" anchor="ctr"/>
          <a:lstStyle/>
          <a:p>
            <a:pPr algn="ctr" defTabSz="816242"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913" y="627063"/>
            <a:ext cx="8280400" cy="823912"/>
          </a:xfrm>
        </p:spPr>
        <p:txBody>
          <a:bodyPr lIns="88759" tIns="44377" rIns="88759" bIns="44377" rtlCol="0">
            <a:noAutofit/>
          </a:bodyPr>
          <a:lstStyle/>
          <a:p>
            <a:pPr algn="ctr" defTabSz="714399">
              <a:lnSpc>
                <a:spcPct val="100000"/>
              </a:lnSpc>
              <a:defRPr/>
            </a:pPr>
            <a:r>
              <a:rPr lang="ru-RU" alt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СУММА РАССМОТРЕННЫХ ТРЕБОВАНИЙ </a:t>
            </a:r>
            <a:br>
              <a:rPr lang="ru-RU" alt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9 мес. 201</a:t>
            </a:r>
            <a:r>
              <a:rPr lang="en-US" alt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ru-RU" alt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ГОДА </a:t>
            </a:r>
            <a:r>
              <a:rPr lang="ru-RU" altLang="ru-RU" sz="1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СОСТАВИЛА</a:t>
            </a:r>
            <a:r>
              <a:rPr lang="en-US" altLang="ru-RU" sz="1900" cap="all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altLang="ru-RU" sz="1900" cap="all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900,9 </a:t>
            </a:r>
            <a:r>
              <a:rPr lang="ru-RU" alt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МЛН.РУБ.</a:t>
            </a:r>
            <a:br>
              <a:rPr lang="ru-RU" alt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19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sz="19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700" cap="all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удельный вес сумм требований, рассмотренных  судами в пользу налоговых органов за 9 мес. 201</a:t>
            </a:r>
            <a:r>
              <a:rPr lang="en-US" sz="1700" cap="all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8</a:t>
            </a:r>
            <a:r>
              <a:rPr lang="ru-RU" sz="1700" cap="all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составил </a:t>
            </a:r>
            <a:r>
              <a:rPr lang="ru-RU" sz="1700" cap="all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80</a:t>
            </a:r>
            <a:r>
              <a:rPr lang="ru-RU" sz="1700" cap="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%</a:t>
            </a:r>
            <a:br>
              <a:rPr lang="ru-RU" sz="1700" cap="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r>
              <a:rPr lang="ru-RU" sz="1700" cap="all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Установленное соотношение – 52%</a:t>
            </a:r>
            <a:endParaRPr lang="ru-RU" sz="1700" cap="all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 lIns="81476" tIns="40739" rIns="81476" bIns="40739"/>
          <a:lstStyle/>
          <a:p>
            <a:pPr>
              <a:lnSpc>
                <a:spcPts val="1877"/>
              </a:lnSpc>
              <a:defRPr/>
            </a:pPr>
            <a:fld id="{1D081A88-47F2-41C8-83AF-A4AF579DF539}" type="slidenum">
              <a:rPr lang="ru-RU" sz="1900">
                <a:solidFill>
                  <a:prstClr val="white"/>
                </a:solidFill>
              </a:rPr>
              <a:pPr>
                <a:lnSpc>
                  <a:spcPts val="1877"/>
                </a:lnSpc>
                <a:defRPr/>
              </a:pPr>
              <a:t>10</a:t>
            </a:fld>
            <a:endParaRPr lang="ru-RU" sz="1900" dirty="0">
              <a:solidFill>
                <a:prstClr val="white"/>
              </a:solidFill>
            </a:endParaRPr>
          </a:p>
        </p:txBody>
      </p:sp>
      <p:sp>
        <p:nvSpPr>
          <p:cNvPr id="19461" name="Text Box 44"/>
          <p:cNvSpPr txBox="1">
            <a:spLocks noChangeArrowheads="1"/>
          </p:cNvSpPr>
          <p:nvPr/>
        </p:nvSpPr>
        <p:spPr bwMode="auto">
          <a:xfrm>
            <a:off x="1803400" y="4000500"/>
            <a:ext cx="1933575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991" tIns="27991" rIns="27991" bIns="27991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defTabSz="816242" eaLnBrk="1" hangingPunct="1">
              <a:lnSpc>
                <a:spcPts val="1096"/>
              </a:lnSpc>
              <a:spcBef>
                <a:spcPct val="0"/>
              </a:spcBef>
              <a:defRPr/>
            </a:pPr>
            <a:r>
              <a:rPr lang="ru-RU" altLang="ru-RU" sz="1600" b="1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9 мес. 201</a:t>
            </a:r>
            <a:r>
              <a:rPr lang="en-US" altLang="ru-RU" sz="1600" b="1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7</a:t>
            </a:r>
            <a:r>
              <a:rPr lang="ru-RU" altLang="ru-RU" sz="1600" b="1" dirty="0">
                <a:solidFill>
                  <a:srgbClr val="595959"/>
                </a:solidFill>
                <a:latin typeface="+mj-lt"/>
                <a:cs typeface="Arial" pitchFamily="34" charset="0"/>
              </a:rPr>
              <a:t> </a:t>
            </a:r>
            <a:r>
              <a:rPr lang="ru-RU" altLang="ru-RU" sz="1600" dirty="0">
                <a:solidFill>
                  <a:srgbClr val="595959"/>
                </a:solidFill>
                <a:latin typeface="Arial Narrow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19788" y="2606675"/>
            <a:ext cx="622300" cy="622300"/>
          </a:xfrm>
          <a:prstGeom prst="rect">
            <a:avLst/>
          </a:prstGeom>
        </p:spPr>
        <p:txBody>
          <a:bodyPr wrap="none" lIns="81201" tIns="40602" rIns="81201" bIns="40602" anchor="ctr">
            <a:normAutofit/>
          </a:bodyPr>
          <a:lstStyle/>
          <a:p>
            <a:pPr algn="ctr" defTabSz="812016">
              <a:defRPr/>
            </a:pP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80%</a:t>
            </a:r>
          </a:p>
        </p:txBody>
      </p:sp>
      <p:sp>
        <p:nvSpPr>
          <p:cNvPr id="25" name="Кольцо 24"/>
          <p:cNvSpPr/>
          <p:nvPr/>
        </p:nvSpPr>
        <p:spPr>
          <a:xfrm>
            <a:off x="1554317" y="1935157"/>
            <a:ext cx="2463830" cy="1958914"/>
          </a:xfrm>
          <a:prstGeom prst="donut">
            <a:avLst>
              <a:gd name="adj" fmla="val 2598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185" tIns="35593" rIns="71185" bIns="35593" anchor="ctr"/>
          <a:lstStyle/>
          <a:p>
            <a:pPr algn="ctr" defTabSz="816242"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6" name="Арка 25"/>
          <p:cNvSpPr/>
          <p:nvPr/>
        </p:nvSpPr>
        <p:spPr>
          <a:xfrm rot="11262232">
            <a:off x="1558925" y="1957388"/>
            <a:ext cx="2462213" cy="1958975"/>
          </a:xfrm>
          <a:prstGeom prst="blockArc">
            <a:avLst>
              <a:gd name="adj1" fmla="val 19002455"/>
              <a:gd name="adj2" fmla="val 4874366"/>
              <a:gd name="adj3" fmla="val 26636"/>
            </a:avLst>
          </a:prstGeom>
          <a:pattFill prst="ltDn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274" tIns="35637" rIns="71274" bIns="35637" anchor="ctr"/>
          <a:lstStyle/>
          <a:p>
            <a:pPr algn="ctr" defTabSz="816242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78088" y="2611438"/>
            <a:ext cx="622300" cy="622300"/>
          </a:xfrm>
          <a:prstGeom prst="rect">
            <a:avLst/>
          </a:prstGeom>
        </p:spPr>
        <p:txBody>
          <a:bodyPr wrap="none" lIns="81201" tIns="40602" rIns="81201" bIns="40602" anchor="ctr">
            <a:normAutofit/>
          </a:bodyPr>
          <a:lstStyle/>
          <a:p>
            <a:pPr algn="ctr" defTabSz="812016">
              <a:defRPr/>
            </a:pPr>
            <a:r>
              <a:rPr lang="en-US" sz="27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70</a:t>
            </a:r>
            <a:r>
              <a:rPr lang="ru-RU" sz="27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%</a:t>
            </a:r>
          </a:p>
        </p:txBody>
      </p:sp>
      <p:sp>
        <p:nvSpPr>
          <p:cNvPr id="14" name="Арка 13"/>
          <p:cNvSpPr/>
          <p:nvPr/>
        </p:nvSpPr>
        <p:spPr>
          <a:xfrm rot="10304132">
            <a:off x="5049838" y="1916113"/>
            <a:ext cx="2462212" cy="1958975"/>
          </a:xfrm>
          <a:prstGeom prst="blockArc">
            <a:avLst>
              <a:gd name="adj1" fmla="val 1493543"/>
              <a:gd name="adj2" fmla="val 6009667"/>
              <a:gd name="adj3" fmla="val 26541"/>
            </a:avLst>
          </a:prstGeom>
          <a:pattFill prst="ltDn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274" tIns="35637" rIns="71274" bIns="35637" anchor="ctr"/>
          <a:lstStyle/>
          <a:p>
            <a:pPr algn="ctr" defTabSz="816242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468" name="Text Box 44"/>
          <p:cNvSpPr txBox="1">
            <a:spLocks noChangeArrowheads="1"/>
          </p:cNvSpPr>
          <p:nvPr/>
        </p:nvSpPr>
        <p:spPr bwMode="auto">
          <a:xfrm>
            <a:off x="5343525" y="4013200"/>
            <a:ext cx="1931988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991" tIns="27991" rIns="27991" bIns="27991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defTabSz="816242" eaLnBrk="1" hangingPunct="1">
              <a:lnSpc>
                <a:spcPts val="1096"/>
              </a:lnSpc>
              <a:spcBef>
                <a:spcPct val="0"/>
              </a:spcBef>
              <a:defRPr/>
            </a:pPr>
            <a:r>
              <a:rPr lang="ru-RU" altLang="ru-RU" sz="1600" b="1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9 мес. 201</a:t>
            </a:r>
            <a:r>
              <a:rPr lang="en-US" altLang="ru-RU" sz="1600" b="1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8</a:t>
            </a:r>
            <a:r>
              <a:rPr lang="ru-RU" altLang="ru-RU" sz="1600" b="1" dirty="0">
                <a:solidFill>
                  <a:srgbClr val="595959"/>
                </a:solidFill>
                <a:latin typeface="+mn-lt"/>
                <a:cs typeface="Arial" pitchFamily="34" charset="0"/>
              </a:rPr>
              <a:t> </a:t>
            </a:r>
            <a:r>
              <a:rPr lang="ru-RU" altLang="ru-RU" sz="1600" dirty="0">
                <a:solidFill>
                  <a:srgbClr val="595959"/>
                </a:solidFill>
                <a:latin typeface="Arial Narrow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2325" y="411163"/>
            <a:ext cx="7321550" cy="4416425"/>
          </a:xfrm>
        </p:spPr>
        <p:txBody>
          <a:bodyPr/>
          <a:lstStyle/>
          <a:p>
            <a:pPr algn="just"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19.08.2017 года вступила в силу статья 54.1 НК РФ «Пределы осуществления прав по исчислению налоговой базы и (или) суммы налога, сбора, страховых взносов», введённая Федеральным законом от 18.07.2017 №163-ФЗ «О внесении изменений в часть первую Налогового кодекса Российской Федерации»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099408-4FC6-4BA5-8044-D3F43891A0C5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388" y="700088"/>
            <a:ext cx="8353425" cy="4127500"/>
          </a:xfrm>
        </p:spPr>
        <p:txBody>
          <a:bodyPr/>
          <a:lstStyle/>
          <a:p>
            <a:pPr algn="just">
              <a:defRPr/>
            </a:pPr>
            <a:endParaRPr lang="ru-RU" sz="1600" b="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sz="1600" b="0" dirty="0">
                <a:solidFill>
                  <a:schemeClr val="tx2">
                    <a:lumMod val="75000"/>
                  </a:schemeClr>
                </a:solidFill>
              </a:rPr>
              <a:t>1. Не допускается уменьшение налогоплательщиком налоговой базы и (или) </a:t>
            </a:r>
            <a:r>
              <a:rPr lang="ru-RU" sz="1600" b="0" dirty="0" smtClean="0">
                <a:solidFill>
                  <a:schemeClr val="tx2">
                    <a:lumMod val="75000"/>
                  </a:schemeClr>
                </a:solidFill>
              </a:rPr>
              <a:t>суммы </a:t>
            </a:r>
            <a:r>
              <a:rPr lang="ru-RU" sz="1600" b="0" dirty="0">
                <a:solidFill>
                  <a:schemeClr val="tx2">
                    <a:lumMod val="75000"/>
                  </a:schemeClr>
                </a:solidFill>
              </a:rPr>
              <a:t>подлежащего уплате налога в результате искажения сведений о фактах хозяйственной жизни (совокупности таких фактов), об объектах налогообложения, подлежащих отражению в налоговом и (или) бухгалтерском учете либо налоговой отчетности налогоплательщика.</a:t>
            </a:r>
          </a:p>
          <a:p>
            <a:pPr algn="just">
              <a:defRPr/>
            </a:pPr>
            <a:r>
              <a:rPr lang="ru-RU" sz="1600" b="0" dirty="0">
                <a:solidFill>
                  <a:schemeClr val="tx2">
                    <a:lumMod val="75000"/>
                  </a:schemeClr>
                </a:solidFill>
              </a:rPr>
              <a:t>2. При отсутствии обстоятельств, предусмотренных пунктом 1 настоящей статьи, по имевшим место сделкам (операциям) налогоплательщик вправе уменьшить налоговую базу и (или) сумму подлежащего уплате налога в соответствии с правилами соответствующей главы части второй настоящего Кодекса при соблюдении одновременно следующих условий:</a:t>
            </a:r>
          </a:p>
          <a:p>
            <a:pPr algn="just">
              <a:defRPr/>
            </a:pPr>
            <a:r>
              <a:rPr lang="ru-RU" sz="1600" b="0" dirty="0">
                <a:solidFill>
                  <a:schemeClr val="tx2">
                    <a:lumMod val="75000"/>
                  </a:schemeClr>
                </a:solidFill>
              </a:rPr>
              <a:t>1) основной целью совершения сделки (операции) не являются неуплата (неполная уплата) и (или) зачет (возврат) суммы налога;</a:t>
            </a:r>
          </a:p>
          <a:p>
            <a:pPr algn="just">
              <a:defRPr/>
            </a:pPr>
            <a:r>
              <a:rPr lang="ru-RU" sz="1600" b="0" dirty="0">
                <a:solidFill>
                  <a:schemeClr val="tx2">
                    <a:lumMod val="75000"/>
                  </a:schemeClr>
                </a:solidFill>
              </a:rPr>
              <a:t>2) обязательство по сделке (операции) исполнено лицом, являющимся стороной договора, заключенного с налогоплательщиком, и (или) лицом, которому обязательство по исполнению сделки (операции) передано по договору или закону</a:t>
            </a:r>
            <a:r>
              <a:rPr lang="ru-RU" sz="1600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16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8" y="771525"/>
            <a:ext cx="8281987" cy="433388"/>
          </a:xfrm>
        </p:spPr>
        <p:txBody>
          <a:bodyPr/>
          <a:lstStyle/>
          <a:p>
            <a:pPr algn="ctr"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Статья 54.1. Пределы осуществления прав по исчислению налоговой базы и (или) суммы налога, сбора, страховых взносов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DD207-89FF-4B7D-8780-38575943977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288" y="339725"/>
            <a:ext cx="7921625" cy="4487863"/>
          </a:xfrm>
        </p:spPr>
        <p:txBody>
          <a:bodyPr/>
          <a:lstStyle/>
          <a:p>
            <a:pPr algn="just"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письме ФНС России от 16.08.2017 №СА-4-7/16152@ разъяснено, что установление налоговым органом наличия в рамках заключенных налогоплательщиком сделок (операций) обстоятельств, определенных статьей 54.1 НК РФ, направленных на неуплату налогов, влечет отказ в полном объеме в праве на учет расходов и налоговых вычетов по НДС по таким сделкам (операциям).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16C156-6B7A-4051-88D9-FBD14B4FD65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822325" y="1204913"/>
          <a:ext cx="7321550" cy="3622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8" y="555625"/>
            <a:ext cx="8208962" cy="649288"/>
          </a:xfrm>
        </p:spPr>
        <p:txBody>
          <a:bodyPr/>
          <a:lstStyle/>
          <a:p>
            <a:pPr algn="just"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Налоговые проверки в отношении налогоплательщиков, действия которых предполагается квалифицировать по статье 54.1 НК РФ, находятся в стадии  проведения контрольных мероприятий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B6C8D-5A36-4255-85BF-7472D575CABF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1"/>
          <p:cNvSpPr>
            <a:spLocks noGrp="1"/>
          </p:cNvSpPr>
          <p:nvPr>
            <p:ph idx="1"/>
          </p:nvPr>
        </p:nvSpPr>
        <p:spPr>
          <a:xfrm>
            <a:off x="395288" y="195263"/>
            <a:ext cx="8064500" cy="4632325"/>
          </a:xfrm>
        </p:spPr>
        <p:txBody>
          <a:bodyPr/>
          <a:lstStyle/>
          <a:p>
            <a:pPr marL="284163" algn="just"/>
            <a:r>
              <a:rPr lang="ru-RU" altLang="ru-RU" sz="2000" smtClean="0">
                <a:solidFill>
                  <a:srgbClr val="002060"/>
                </a:solidFill>
              </a:rPr>
              <a:t>Федеральный закон от 18.07.2017 №163-ФЗ вступил в силу по истечении одного месяца со дня его официального опубликования (часть 1 его статьи 2), то есть с 19.08.2017. </a:t>
            </a:r>
          </a:p>
          <a:p>
            <a:pPr marL="284163" algn="just"/>
            <a:r>
              <a:rPr lang="ru-RU" altLang="ru-RU" sz="2000" smtClean="0">
                <a:solidFill>
                  <a:srgbClr val="002060"/>
                </a:solidFill>
              </a:rPr>
              <a:t>При этом нормативные положения, регулирующие общие положения о налоговом контроле (статья 82 Налогового кодекса Российской Федерации с учетом статьи 54.1 данного Кодекса), применяются камеральным налоговым проверкам налоговых деклараций (расчетов), представленных в налоговый орган после дня вступления в силу названного закона, а также выездным налоговым проверкам и проверкам полноты исчисления и уплаты налогов в связи с совершением сделок между взаимозависимыми лицами, решения о назначении которых вынесены налоговыми органами после дня вступления в силу названного Федерального закона (часть 2 статьи 2 Закона №163-ФЗ).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42BABC-5492-4EAA-AF1D-8B2ACD5CFBE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1"/>
          <p:cNvSpPr>
            <a:spLocks noGrp="1"/>
          </p:cNvSpPr>
          <p:nvPr>
            <p:ph idx="1"/>
          </p:nvPr>
        </p:nvSpPr>
        <p:spPr>
          <a:xfrm>
            <a:off x="323850" y="195263"/>
            <a:ext cx="8064500" cy="4632325"/>
          </a:xfrm>
        </p:spPr>
        <p:txBody>
          <a:bodyPr/>
          <a:lstStyle/>
          <a:p>
            <a:pPr marL="284163" algn="just"/>
            <a:endParaRPr lang="ru-RU" altLang="ru-RU" sz="2000" smtClean="0">
              <a:solidFill>
                <a:srgbClr val="002060"/>
              </a:solidFill>
            </a:endParaRPr>
          </a:p>
          <a:p>
            <a:pPr marL="284163" algn="just"/>
            <a:r>
              <a:rPr lang="ru-RU" altLang="ru-RU" sz="2000" smtClean="0">
                <a:solidFill>
                  <a:srgbClr val="002060"/>
                </a:solidFill>
              </a:rPr>
              <a:t>Согласно правовой позиции Конституционного Суда РФ, изложенной в </a:t>
            </a:r>
            <a:r>
              <a:rPr lang="ru-RU" altLang="ru-RU" sz="2000" smtClean="0">
                <a:solidFill>
                  <a:srgbClr val="002060"/>
                </a:solidFill>
                <a:hlinkClick r:id="rId2"/>
              </a:rPr>
              <a:t>Определении</a:t>
            </a:r>
            <a:r>
              <a:rPr lang="ru-RU" altLang="ru-RU" sz="2000" smtClean="0">
                <a:solidFill>
                  <a:srgbClr val="002060"/>
                </a:solidFill>
              </a:rPr>
              <a:t> Конституционного Суда РФ от 17.07.2018 №1717-О, такое правовое регулирование согласуется с общим принципом действия закона во времени и по кругу лиц в том виде, как это вытекает из </a:t>
            </a:r>
            <a:r>
              <a:rPr lang="ru-RU" altLang="ru-RU" sz="2000" smtClean="0">
                <a:solidFill>
                  <a:srgbClr val="002060"/>
                </a:solidFill>
                <a:hlinkClick r:id="rId3"/>
              </a:rPr>
              <a:t>статей 54</a:t>
            </a:r>
            <a:r>
              <a:rPr lang="ru-RU" altLang="ru-RU" sz="2000" smtClean="0">
                <a:solidFill>
                  <a:srgbClr val="002060"/>
                </a:solidFill>
              </a:rPr>
              <a:t> и </a:t>
            </a:r>
            <a:r>
              <a:rPr lang="ru-RU" altLang="ru-RU" sz="2000" smtClean="0">
                <a:solidFill>
                  <a:srgbClr val="002060"/>
                </a:solidFill>
                <a:hlinkClick r:id="rId4"/>
              </a:rPr>
              <a:t>57</a:t>
            </a:r>
            <a:r>
              <a:rPr lang="ru-RU" altLang="ru-RU" sz="2000" smtClean="0">
                <a:solidFill>
                  <a:srgbClr val="002060"/>
                </a:solidFill>
              </a:rPr>
              <a:t> Конституции РФ, а также положений </a:t>
            </a:r>
            <a:r>
              <a:rPr lang="ru-RU" altLang="ru-RU" sz="2000" smtClean="0">
                <a:solidFill>
                  <a:srgbClr val="002060"/>
                </a:solidFill>
                <a:hlinkClick r:id="rId5"/>
              </a:rPr>
              <a:t>статьи 5</a:t>
            </a:r>
            <a:r>
              <a:rPr lang="ru-RU" altLang="ru-RU" sz="2000" smtClean="0">
                <a:solidFill>
                  <a:srgbClr val="002060"/>
                </a:solidFill>
              </a:rPr>
              <a:t> "Действие актов законодательства о налогах и сборах во времени" Налогового кодекса РФ, в связи с этим не может рассматриваться как нарушающее конституционные права и свободы общества в указанном им аспекте.</a:t>
            </a:r>
          </a:p>
          <a:p>
            <a:pPr marL="284163" algn="just"/>
            <a:endParaRPr lang="ru-RU" altLang="ru-RU" sz="2000" smtClean="0">
              <a:solidFill>
                <a:srgbClr val="002060"/>
              </a:solidFill>
            </a:endParaRPr>
          </a:p>
          <a:p>
            <a:pPr marL="284163" algn="just"/>
            <a:r>
              <a:rPr lang="ru-RU" altLang="ru-RU" sz="2000" smtClean="0">
                <a:solidFill>
                  <a:srgbClr val="002060"/>
                </a:solidFill>
              </a:rPr>
              <a:t>Аналогичной позиции придерживается и Арбитражный суд Саратовской области (арбитражные дела №А57-15915/17, №А57-24508/17).</a:t>
            </a:r>
          </a:p>
          <a:p>
            <a:pPr marL="284163"/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DD057A-25A6-43FD-8851-CFC84DE3FE30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1"/>
          <p:cNvSpPr>
            <a:spLocks noGrp="1"/>
          </p:cNvSpPr>
          <p:nvPr>
            <p:ph idx="1"/>
          </p:nvPr>
        </p:nvSpPr>
        <p:spPr>
          <a:xfrm>
            <a:off x="323850" y="195263"/>
            <a:ext cx="8064500" cy="4632325"/>
          </a:xfrm>
        </p:spPr>
        <p:txBody>
          <a:bodyPr/>
          <a:lstStyle/>
          <a:p>
            <a:pPr marL="284163" algn="just"/>
            <a:r>
              <a:rPr lang="ru-RU" altLang="ru-RU" sz="2000" smtClean="0">
                <a:solidFill>
                  <a:srgbClr val="002060"/>
                </a:solidFill>
              </a:rPr>
              <a:t>На территории других субъектов Федерации складывается положительная судебная практика, связанная с доказыванием нарушений положений статьи 54.1 НК РФ.</a:t>
            </a:r>
          </a:p>
          <a:p>
            <a:pPr marL="284163" algn="just"/>
            <a:r>
              <a:rPr lang="en-US" altLang="ru-RU" sz="2000" smtClean="0">
                <a:solidFill>
                  <a:srgbClr val="002060"/>
                </a:solidFill>
              </a:rPr>
              <a:t>C</a:t>
            </a:r>
            <a:r>
              <a:rPr lang="ru-RU" altLang="ru-RU" sz="2000" smtClean="0">
                <a:solidFill>
                  <a:srgbClr val="002060"/>
                </a:solidFill>
              </a:rPr>
              <a:t>уды признают обоснованной позицию налоговых органов, отмечая, что обстоятельства, установленные в ходе налоговых проверок свидетельствуют о нарушениях налогоплательщиками положений пункта 1 статьи 54.1 НК РФ, согласно которому не допускается уменьшение налогоплательщиком налоговой базы и (или) суммы подлежащего уплате налога в результате искажения сведений о фактах хозяйственной детальности (совокупности таких фактов), об объектах налогообложения, подлежащих отражению в налоговом и (или) бухгалтерском учете либо налоговой отчетности налогоплательщика. </a:t>
            </a:r>
          </a:p>
          <a:p>
            <a:pPr marL="284163"/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663266-00B6-43D8-9F99-86F0AA596F32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ъект 1"/>
          <p:cNvSpPr>
            <a:spLocks noGrp="1"/>
          </p:cNvSpPr>
          <p:nvPr>
            <p:ph idx="1"/>
          </p:nvPr>
        </p:nvSpPr>
        <p:spPr>
          <a:xfrm>
            <a:off x="385763" y="465138"/>
            <a:ext cx="8496300" cy="4356100"/>
          </a:xfrm>
        </p:spPr>
        <p:txBody>
          <a:bodyPr/>
          <a:lstStyle/>
          <a:p>
            <a:pPr algn="ctr" defTabSz="816242">
              <a:defRPr/>
            </a:pPr>
            <a:r>
              <a:rPr lang="ru-RU" altLang="ru-RU" sz="1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ДЕЛ С УЧАСТИЕМ НАЛОГОВЫХ ОРГАНОВ ОБЛАСТИ</a:t>
            </a:r>
          </a:p>
          <a:p>
            <a:pPr algn="ctr" defTabSz="816242">
              <a:defRPr/>
            </a:pPr>
            <a:r>
              <a:rPr lang="ru-RU" altLang="ru-RU" sz="17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ОТМЕЧАЕТСЯ ОБЩАЯ ТЕНДЕНЦИЯ К УВЕЛИЧЕНИЮ КОЛИЧЕСТВА СУДЕБНЫХ СПОРОВ С НАЛОГОПЛАТЕЛЬЩИКАМИ, В ТОМ ЧИСЛЕ ПО СПОРАМ С ЮРИДИЧЕСКИМИ ЛИЦАМИ</a:t>
            </a:r>
          </a:p>
          <a:p>
            <a:pPr defTabSz="816242">
              <a:defRPr/>
            </a:pPr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36B698-934B-4BB7-9B75-ECEF944E6244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5" name="Text Box 44"/>
          <p:cNvSpPr txBox="1">
            <a:spLocks noChangeArrowheads="1"/>
          </p:cNvSpPr>
          <p:nvPr/>
        </p:nvSpPr>
        <p:spPr bwMode="auto">
          <a:xfrm>
            <a:off x="2124075" y="2187575"/>
            <a:ext cx="8636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16242" eaLnBrk="1" hangingPunct="1">
              <a:lnSpc>
                <a:spcPts val="1097"/>
              </a:lnSpc>
              <a:defRPr/>
            </a:pPr>
            <a:endParaRPr lang="ru-RU" sz="2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6507" y="2181480"/>
            <a:ext cx="1445718" cy="1866044"/>
          </a:xfrm>
          <a:prstGeom prst="rect">
            <a:avLst/>
          </a:prstGeom>
          <a:solidFill>
            <a:schemeClr val="tx1">
              <a:lumMod val="75000"/>
              <a:lumOff val="25000"/>
              <a:alpha val="7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274" tIns="35637" rIns="71274" bIns="35637" anchor="ctr"/>
          <a:lstStyle/>
          <a:p>
            <a:pPr algn="ctr" defTabSz="816242"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09487" y="3243008"/>
            <a:ext cx="1145715" cy="804516"/>
          </a:xfrm>
          <a:prstGeom prst="rect">
            <a:avLst/>
          </a:prstGeom>
          <a:solidFill>
            <a:schemeClr val="accent1">
              <a:lumMod val="50000"/>
              <a:alpha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274" tIns="35637" rIns="71274" bIns="35637" anchor="ctr"/>
          <a:lstStyle/>
          <a:p>
            <a:pPr algn="ctr" defTabSz="816242">
              <a:defRPr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57250" y="2767013"/>
            <a:ext cx="622300" cy="622300"/>
          </a:xfrm>
          <a:prstGeom prst="rect">
            <a:avLst/>
          </a:prstGeom>
        </p:spPr>
        <p:txBody>
          <a:bodyPr wrap="none" lIns="28053" tIns="28053" rIns="28053" bIns="28053" anchor="ctr"/>
          <a:lstStyle/>
          <a:p>
            <a:pPr algn="ctr" defTabSz="812016">
              <a:defRPr/>
            </a:pPr>
            <a:r>
              <a:rPr lang="en-US" sz="25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1294</a:t>
            </a:r>
            <a:endParaRPr lang="ru-RU" sz="25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1825" y="3319463"/>
            <a:ext cx="620713" cy="622300"/>
          </a:xfrm>
          <a:prstGeom prst="rect">
            <a:avLst/>
          </a:prstGeom>
        </p:spPr>
        <p:txBody>
          <a:bodyPr wrap="none" lIns="28053" tIns="28053" rIns="28053" bIns="28053" anchor="ctr"/>
          <a:lstStyle/>
          <a:p>
            <a:pPr algn="ctr" defTabSz="812016">
              <a:defRPr/>
            </a:pPr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554</a:t>
            </a:r>
            <a:endParaRPr lang="ru-RU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9229" name="TextBox 9"/>
          <p:cNvSpPr txBox="1">
            <a:spLocks noChangeArrowheads="1"/>
          </p:cNvSpPr>
          <p:nvPr/>
        </p:nvSpPr>
        <p:spPr bwMode="auto">
          <a:xfrm>
            <a:off x="654050" y="4048125"/>
            <a:ext cx="1028700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8452" tIns="24229" rIns="48452" bIns="24229" anchor="ctr"/>
          <a:lstStyle>
            <a:lvl1pPr defTabSz="912813"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363538" indent="93663" defTabSz="912813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712788" indent="-260350" defTabSz="912813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239838" algn="just" defTabSz="912813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435100" indent="393700" defTabSz="912813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892300" indent="393700" defTabSz="912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349500" indent="393700" defTabSz="912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806700" indent="393700" defTabSz="912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263900" indent="393700" defTabSz="912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9 мес. 201</a:t>
            </a:r>
            <a:r>
              <a:rPr lang="en-US" altLang="ru-RU" sz="16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8</a:t>
            </a:r>
            <a:endParaRPr lang="ru-RU" altLang="ru-RU" sz="1600" dirty="0">
              <a:solidFill>
                <a:srgbClr val="5959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94025" y="4054475"/>
            <a:ext cx="976313" cy="401638"/>
          </a:xfrm>
          <a:prstGeom prst="rect">
            <a:avLst/>
          </a:prstGeom>
        </p:spPr>
        <p:txBody>
          <a:bodyPr wrap="none" lIns="48452" tIns="24229" rIns="48452" bIns="24229" anchor="ctr">
            <a:normAutofit/>
          </a:bodyPr>
          <a:lstStyle/>
          <a:p>
            <a:pPr algn="ctr" defTabSz="712211"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9 мес. 201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7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2" name="Блок-схема: ручной ввод 2"/>
          <p:cNvSpPr>
            <a:spLocks/>
          </p:cNvSpPr>
          <p:nvPr/>
        </p:nvSpPr>
        <p:spPr>
          <a:xfrm flipH="1">
            <a:off x="1892300" y="2187575"/>
            <a:ext cx="1016000" cy="186055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28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280 h 10000"/>
              <a:gd name="connsiteX0" fmla="*/ 0 w 10000"/>
              <a:gd name="connsiteY0" fmla="*/ 225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250 h 10000"/>
              <a:gd name="connsiteX0" fmla="*/ 0 w 10091"/>
              <a:gd name="connsiteY0" fmla="*/ 1727 h 9477"/>
              <a:gd name="connsiteX1" fmla="*/ 10091 w 10091"/>
              <a:gd name="connsiteY1" fmla="*/ 0 h 9477"/>
              <a:gd name="connsiteX2" fmla="*/ 10000 w 10091"/>
              <a:gd name="connsiteY2" fmla="*/ 9477 h 9477"/>
              <a:gd name="connsiteX3" fmla="*/ 0 w 10091"/>
              <a:gd name="connsiteY3" fmla="*/ 9477 h 9477"/>
              <a:gd name="connsiteX4" fmla="*/ 0 w 10091"/>
              <a:gd name="connsiteY4" fmla="*/ 1727 h 9477"/>
              <a:gd name="connsiteX0" fmla="*/ 0 w 10000"/>
              <a:gd name="connsiteY0" fmla="*/ 1215 h 10000"/>
              <a:gd name="connsiteX1" fmla="*/ 10000 w 10000"/>
              <a:gd name="connsiteY1" fmla="*/ 0 h 10000"/>
              <a:gd name="connsiteX2" fmla="*/ 991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1215 h 10000"/>
              <a:gd name="connsiteX0" fmla="*/ 0 w 10103"/>
              <a:gd name="connsiteY0" fmla="*/ 5608 h 10000"/>
              <a:gd name="connsiteX1" fmla="*/ 10103 w 10103"/>
              <a:gd name="connsiteY1" fmla="*/ 0 h 10000"/>
              <a:gd name="connsiteX2" fmla="*/ 10013 w 10103"/>
              <a:gd name="connsiteY2" fmla="*/ 10000 h 10000"/>
              <a:gd name="connsiteX3" fmla="*/ 103 w 10103"/>
              <a:gd name="connsiteY3" fmla="*/ 10000 h 10000"/>
              <a:gd name="connsiteX4" fmla="*/ 0 w 10103"/>
              <a:gd name="connsiteY4" fmla="*/ 5608 h 10000"/>
              <a:gd name="connsiteX0" fmla="*/ 0 w 10103"/>
              <a:gd name="connsiteY0" fmla="*/ 5608 h 10000"/>
              <a:gd name="connsiteX1" fmla="*/ 10103 w 10103"/>
              <a:gd name="connsiteY1" fmla="*/ 0 h 10000"/>
              <a:gd name="connsiteX2" fmla="*/ 10013 w 10103"/>
              <a:gd name="connsiteY2" fmla="*/ 10000 h 10000"/>
              <a:gd name="connsiteX3" fmla="*/ 103 w 10103"/>
              <a:gd name="connsiteY3" fmla="*/ 10000 h 10000"/>
              <a:gd name="connsiteX4" fmla="*/ 0 w 10103"/>
              <a:gd name="connsiteY4" fmla="*/ 5608 h 10000"/>
              <a:gd name="connsiteX0" fmla="*/ 0 w 10103"/>
              <a:gd name="connsiteY0" fmla="*/ 5608 h 10000"/>
              <a:gd name="connsiteX1" fmla="*/ 10103 w 10103"/>
              <a:gd name="connsiteY1" fmla="*/ 0 h 10000"/>
              <a:gd name="connsiteX2" fmla="*/ 10013 w 10103"/>
              <a:gd name="connsiteY2" fmla="*/ 10000 h 10000"/>
              <a:gd name="connsiteX3" fmla="*/ 103 w 10103"/>
              <a:gd name="connsiteY3" fmla="*/ 10000 h 10000"/>
              <a:gd name="connsiteX4" fmla="*/ 0 w 10103"/>
              <a:gd name="connsiteY4" fmla="*/ 5608 h 10000"/>
              <a:gd name="connsiteX0" fmla="*/ 0 w 10103"/>
              <a:gd name="connsiteY0" fmla="*/ 5608 h 10000"/>
              <a:gd name="connsiteX1" fmla="*/ 10103 w 10103"/>
              <a:gd name="connsiteY1" fmla="*/ 0 h 10000"/>
              <a:gd name="connsiteX2" fmla="*/ 10013 w 10103"/>
              <a:gd name="connsiteY2" fmla="*/ 10000 h 10000"/>
              <a:gd name="connsiteX3" fmla="*/ 103 w 10103"/>
              <a:gd name="connsiteY3" fmla="*/ 10000 h 10000"/>
              <a:gd name="connsiteX4" fmla="*/ 0 w 10103"/>
              <a:gd name="connsiteY4" fmla="*/ 560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03" h="10000">
                <a:moveTo>
                  <a:pt x="0" y="5608"/>
                </a:moveTo>
                <a:lnTo>
                  <a:pt x="10103" y="0"/>
                </a:lnTo>
                <a:cubicBezTo>
                  <a:pt x="10073" y="3333"/>
                  <a:pt x="10043" y="6667"/>
                  <a:pt x="10013" y="10000"/>
                </a:cubicBezTo>
                <a:lnTo>
                  <a:pt x="103" y="10000"/>
                </a:lnTo>
                <a:cubicBezTo>
                  <a:pt x="69" y="8536"/>
                  <a:pt x="34" y="7072"/>
                  <a:pt x="0" y="5608"/>
                </a:cubicBezTo>
                <a:close/>
              </a:path>
            </a:pathLst>
          </a:custGeom>
          <a:pattFill prst="ltVert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792" tIns="44395" rIns="88792" bIns="44395" anchor="ctr"/>
          <a:lstStyle/>
          <a:p>
            <a:pPr algn="ctr" defTabSz="864591">
              <a:defRPr/>
            </a:pPr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13" name="Объект 1"/>
          <p:cNvSpPr txBox="1">
            <a:spLocks/>
          </p:cNvSpPr>
          <p:nvPr/>
        </p:nvSpPr>
        <p:spPr bwMode="auto">
          <a:xfrm>
            <a:off x="4525963" y="1139825"/>
            <a:ext cx="3816350" cy="3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0" tIns="40815" rIns="81630" bIns="40815"/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altLang="ru-RU" sz="19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18298" y="2187984"/>
            <a:ext cx="1410148" cy="1915651"/>
          </a:xfrm>
          <a:prstGeom prst="rect">
            <a:avLst/>
          </a:prstGeom>
          <a:solidFill>
            <a:schemeClr val="tx1">
              <a:lumMod val="75000"/>
              <a:lumOff val="25000"/>
              <a:alpha val="7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274" tIns="35637" rIns="71274" bIns="35637" anchor="ctr"/>
          <a:lstStyle/>
          <a:p>
            <a:pPr algn="ctr" defTabSz="816242">
              <a:defRPr/>
            </a:pPr>
            <a:endParaRPr lang="ru-RU" dirty="0"/>
          </a:p>
        </p:txBody>
      </p:sp>
      <p:sp>
        <p:nvSpPr>
          <p:cNvPr id="15" name="Text Box 44"/>
          <p:cNvSpPr txBox="1">
            <a:spLocks noChangeArrowheads="1"/>
          </p:cNvSpPr>
          <p:nvPr/>
        </p:nvSpPr>
        <p:spPr bwMode="auto">
          <a:xfrm>
            <a:off x="6483350" y="2187575"/>
            <a:ext cx="1166813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16242" eaLnBrk="1" hangingPunct="1">
              <a:lnSpc>
                <a:spcPts val="1097"/>
              </a:lnSpc>
              <a:defRPr/>
            </a:pP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Блок-схема: ручной ввод 2"/>
          <p:cNvSpPr>
            <a:spLocks/>
          </p:cNvSpPr>
          <p:nvPr/>
        </p:nvSpPr>
        <p:spPr>
          <a:xfrm flipH="1">
            <a:off x="6227763" y="2203450"/>
            <a:ext cx="996950" cy="1914525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28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280 h 10000"/>
              <a:gd name="connsiteX0" fmla="*/ 0 w 10000"/>
              <a:gd name="connsiteY0" fmla="*/ 225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250 h 10000"/>
              <a:gd name="connsiteX0" fmla="*/ 0 w 10091"/>
              <a:gd name="connsiteY0" fmla="*/ 1727 h 9477"/>
              <a:gd name="connsiteX1" fmla="*/ 10091 w 10091"/>
              <a:gd name="connsiteY1" fmla="*/ 0 h 9477"/>
              <a:gd name="connsiteX2" fmla="*/ 10000 w 10091"/>
              <a:gd name="connsiteY2" fmla="*/ 9477 h 9477"/>
              <a:gd name="connsiteX3" fmla="*/ 0 w 10091"/>
              <a:gd name="connsiteY3" fmla="*/ 9477 h 9477"/>
              <a:gd name="connsiteX4" fmla="*/ 0 w 10091"/>
              <a:gd name="connsiteY4" fmla="*/ 1727 h 9477"/>
              <a:gd name="connsiteX0" fmla="*/ 0 w 10000"/>
              <a:gd name="connsiteY0" fmla="*/ 1215 h 10000"/>
              <a:gd name="connsiteX1" fmla="*/ 10000 w 10000"/>
              <a:gd name="connsiteY1" fmla="*/ 0 h 10000"/>
              <a:gd name="connsiteX2" fmla="*/ 991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1215 h 10000"/>
              <a:gd name="connsiteX0" fmla="*/ 0 w 10103"/>
              <a:gd name="connsiteY0" fmla="*/ 5608 h 10000"/>
              <a:gd name="connsiteX1" fmla="*/ 10103 w 10103"/>
              <a:gd name="connsiteY1" fmla="*/ 0 h 10000"/>
              <a:gd name="connsiteX2" fmla="*/ 10013 w 10103"/>
              <a:gd name="connsiteY2" fmla="*/ 10000 h 10000"/>
              <a:gd name="connsiteX3" fmla="*/ 103 w 10103"/>
              <a:gd name="connsiteY3" fmla="*/ 10000 h 10000"/>
              <a:gd name="connsiteX4" fmla="*/ 0 w 10103"/>
              <a:gd name="connsiteY4" fmla="*/ 5608 h 10000"/>
              <a:gd name="connsiteX0" fmla="*/ 0 w 10103"/>
              <a:gd name="connsiteY0" fmla="*/ 5608 h 10000"/>
              <a:gd name="connsiteX1" fmla="*/ 10103 w 10103"/>
              <a:gd name="connsiteY1" fmla="*/ 0 h 10000"/>
              <a:gd name="connsiteX2" fmla="*/ 10013 w 10103"/>
              <a:gd name="connsiteY2" fmla="*/ 10000 h 10000"/>
              <a:gd name="connsiteX3" fmla="*/ 103 w 10103"/>
              <a:gd name="connsiteY3" fmla="*/ 10000 h 10000"/>
              <a:gd name="connsiteX4" fmla="*/ 0 w 10103"/>
              <a:gd name="connsiteY4" fmla="*/ 5608 h 10000"/>
              <a:gd name="connsiteX0" fmla="*/ 0 w 10103"/>
              <a:gd name="connsiteY0" fmla="*/ 5608 h 10000"/>
              <a:gd name="connsiteX1" fmla="*/ 10103 w 10103"/>
              <a:gd name="connsiteY1" fmla="*/ 0 h 10000"/>
              <a:gd name="connsiteX2" fmla="*/ 10013 w 10103"/>
              <a:gd name="connsiteY2" fmla="*/ 10000 h 10000"/>
              <a:gd name="connsiteX3" fmla="*/ 103 w 10103"/>
              <a:gd name="connsiteY3" fmla="*/ 10000 h 10000"/>
              <a:gd name="connsiteX4" fmla="*/ 0 w 10103"/>
              <a:gd name="connsiteY4" fmla="*/ 5608 h 10000"/>
              <a:gd name="connsiteX0" fmla="*/ 0 w 10103"/>
              <a:gd name="connsiteY0" fmla="*/ 5608 h 10000"/>
              <a:gd name="connsiteX1" fmla="*/ 10103 w 10103"/>
              <a:gd name="connsiteY1" fmla="*/ 0 h 10000"/>
              <a:gd name="connsiteX2" fmla="*/ 10013 w 10103"/>
              <a:gd name="connsiteY2" fmla="*/ 10000 h 10000"/>
              <a:gd name="connsiteX3" fmla="*/ 103 w 10103"/>
              <a:gd name="connsiteY3" fmla="*/ 10000 h 10000"/>
              <a:gd name="connsiteX4" fmla="*/ 0 w 10103"/>
              <a:gd name="connsiteY4" fmla="*/ 560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03" h="10000">
                <a:moveTo>
                  <a:pt x="0" y="5608"/>
                </a:moveTo>
                <a:lnTo>
                  <a:pt x="10103" y="0"/>
                </a:lnTo>
                <a:cubicBezTo>
                  <a:pt x="10073" y="3333"/>
                  <a:pt x="10043" y="6667"/>
                  <a:pt x="10013" y="10000"/>
                </a:cubicBezTo>
                <a:lnTo>
                  <a:pt x="103" y="10000"/>
                </a:lnTo>
                <a:cubicBezTo>
                  <a:pt x="69" y="8536"/>
                  <a:pt x="34" y="7072"/>
                  <a:pt x="0" y="5608"/>
                </a:cubicBezTo>
                <a:close/>
              </a:path>
            </a:pathLst>
          </a:custGeom>
          <a:pattFill prst="ltVert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792" tIns="44395" rIns="88792" bIns="44395" anchor="ctr"/>
          <a:lstStyle/>
          <a:p>
            <a:pPr algn="ctr" defTabSz="864591">
              <a:defRPr/>
            </a:pPr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225072" y="3307825"/>
            <a:ext cx="1164550" cy="786083"/>
          </a:xfrm>
          <a:prstGeom prst="rect">
            <a:avLst/>
          </a:prstGeom>
          <a:solidFill>
            <a:schemeClr val="accent1">
              <a:lumMod val="50000"/>
              <a:alpha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274" tIns="35637" rIns="71274" bIns="35637" anchor="ctr"/>
          <a:lstStyle/>
          <a:p>
            <a:pPr algn="ctr" defTabSz="816242">
              <a:defRPr/>
            </a:pP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213350" y="2760663"/>
            <a:ext cx="620713" cy="622300"/>
          </a:xfrm>
          <a:prstGeom prst="rect">
            <a:avLst/>
          </a:prstGeom>
        </p:spPr>
        <p:txBody>
          <a:bodyPr wrap="none" lIns="28053" tIns="28053" rIns="28053" bIns="28053" anchor="ctr"/>
          <a:lstStyle/>
          <a:p>
            <a:pPr algn="ctr" defTabSz="812016">
              <a:defRPr/>
            </a:pPr>
            <a:r>
              <a:rPr lang="en-US" sz="25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1232</a:t>
            </a:r>
            <a:endParaRPr lang="ru-RU" sz="25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1575" y="3389313"/>
            <a:ext cx="622300" cy="622300"/>
          </a:xfrm>
          <a:prstGeom prst="rect">
            <a:avLst/>
          </a:prstGeom>
        </p:spPr>
        <p:txBody>
          <a:bodyPr wrap="none" lIns="28053" tIns="28053" rIns="28053" bIns="28053" anchor="ctr"/>
          <a:lstStyle/>
          <a:p>
            <a:pPr algn="ctr" defTabSz="812016">
              <a:defRPr/>
            </a:pPr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476</a:t>
            </a:r>
            <a:endParaRPr lang="ru-RU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21" name="TextBox 9"/>
          <p:cNvSpPr txBox="1">
            <a:spLocks noChangeArrowheads="1"/>
          </p:cNvSpPr>
          <p:nvPr/>
        </p:nvSpPr>
        <p:spPr bwMode="auto">
          <a:xfrm>
            <a:off x="5070475" y="4098925"/>
            <a:ext cx="1028700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8452" tIns="24229" rIns="48452" bIns="24229" anchor="ctr"/>
          <a:lstStyle>
            <a:lvl1pPr defTabSz="912813"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363538" indent="93663" defTabSz="912813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712788" indent="-260350" defTabSz="912813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239838" algn="just" defTabSz="912813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435100" indent="393700" defTabSz="912813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892300" indent="393700" defTabSz="912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349500" indent="393700" defTabSz="912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806700" indent="393700" defTabSz="912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263900" indent="393700" defTabSz="912813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9 мес. 201</a:t>
            </a:r>
            <a:r>
              <a:rPr lang="en-US" altLang="ru-RU" sz="16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8</a:t>
            </a:r>
            <a:endParaRPr lang="ru-RU" altLang="ru-RU" sz="1600" dirty="0">
              <a:solidFill>
                <a:srgbClr val="5959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43775" y="4094163"/>
            <a:ext cx="976313" cy="403225"/>
          </a:xfrm>
          <a:prstGeom prst="rect">
            <a:avLst/>
          </a:prstGeom>
        </p:spPr>
        <p:txBody>
          <a:bodyPr wrap="none" lIns="48452" tIns="24229" rIns="48452" bIns="24229" anchor="ctr">
            <a:normAutofit/>
          </a:bodyPr>
          <a:lstStyle/>
          <a:p>
            <a:pPr algn="ctr" defTabSz="712211"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9 мес. 201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7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08100" y="1592263"/>
            <a:ext cx="1863725" cy="401637"/>
          </a:xfrm>
          <a:prstGeom prst="rect">
            <a:avLst/>
          </a:prstGeom>
        </p:spPr>
        <p:txBody>
          <a:bodyPr wrap="none" lIns="48452" tIns="24229" rIns="48452" bIns="24229" anchor="ctr">
            <a:normAutofit/>
          </a:bodyPr>
          <a:lstStyle/>
          <a:p>
            <a:pPr algn="ctr" defTabSz="712211">
              <a:defRPr/>
            </a:pP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Всего: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95975" y="1592263"/>
            <a:ext cx="1863725" cy="401637"/>
          </a:xfrm>
          <a:prstGeom prst="rect">
            <a:avLst/>
          </a:prstGeom>
        </p:spPr>
        <p:txBody>
          <a:bodyPr wrap="none" lIns="48452" tIns="24229" rIns="48452" bIns="24229" anchor="ctr">
            <a:normAutofit/>
          </a:bodyPr>
          <a:lstStyle/>
          <a:p>
            <a:pPr algn="ctr" defTabSz="712211">
              <a:defRPr/>
            </a:pP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Юридические лица: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7257</TotalTime>
  <Words>760</Words>
  <Application>Microsoft Office PowerPoint</Application>
  <PresentationFormat>Экран (16:9)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Arial</vt:lpstr>
      <vt:lpstr>+mj-lt</vt:lpstr>
      <vt:lpstr>Arial Narrow</vt:lpstr>
      <vt:lpstr>Times New Roman</vt:lpstr>
      <vt:lpstr>Present_FNS2012_A4</vt:lpstr>
      <vt:lpstr>Формирование судебной практики применения статьи 54.1 Налогового кодекса Российской Федерации </vt:lpstr>
      <vt:lpstr>Презентация PowerPoint</vt:lpstr>
      <vt:lpstr>Статья 54.1. Пределы осуществления прав по исчислению налоговой базы и (или) суммы налога, сбора, страховых взносов </vt:lpstr>
      <vt:lpstr>Презентация PowerPoint</vt:lpstr>
      <vt:lpstr>Налоговые проверки в отношении налогоплательщиков, действия которых предполагается квалифицировать по статье 54.1 НК РФ, находятся в стадии  проведения контрольных мероприятий </vt:lpstr>
      <vt:lpstr>Презентация PowerPoint</vt:lpstr>
      <vt:lpstr>Презентация PowerPoint</vt:lpstr>
      <vt:lpstr>Презентация PowerPoint</vt:lpstr>
      <vt:lpstr>Презентация PowerPoint</vt:lpstr>
      <vt:lpstr>ОБЩАЯ СУММА РАССМОТРЕННЫХ ТРЕБОВАНИЙ  за 9 мес. 2018 ГОДА СОСТАВИЛА 900,9 МЛН.РУБ.  удельный вес сумм требований, рассмотренных  судами в пользу налоговых органов за 9 мес. 2018 составил 80% Установленное соотношение – 52%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(6400-00-857) Ходосова Анастасия Владимировна</dc:creator>
  <cp:lastModifiedBy>Сметанников Сергей Станиславович</cp:lastModifiedBy>
  <cp:revision>492</cp:revision>
  <cp:lastPrinted>2018-10-30T08:06:08Z</cp:lastPrinted>
  <dcterms:created xsi:type="dcterms:W3CDTF">2013-04-15T08:51:29Z</dcterms:created>
  <dcterms:modified xsi:type="dcterms:W3CDTF">2018-11-28T08:52:01Z</dcterms:modified>
</cp:coreProperties>
</file>